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40.jpg" ContentType="image/jpg"/>
  <Override PartName="/ppt/notesSlides/notesSlide16.xml" ContentType="application/vnd.openxmlformats-officedocument.presentationml.notesSlide+xml"/>
  <Override PartName="/ppt/media/image41.jpg" ContentType="image/jp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8"/>
  </p:sldMasterIdLst>
  <p:notesMasterIdLst>
    <p:notesMasterId r:id="rId26"/>
  </p:notesMasterIdLst>
  <p:sldIdLst>
    <p:sldId id="256" r:id="rId9"/>
    <p:sldId id="257" r:id="rId10"/>
    <p:sldId id="258" r:id="rId11"/>
    <p:sldId id="259" r:id="rId12"/>
    <p:sldId id="265" r:id="rId13"/>
    <p:sldId id="266" r:id="rId14"/>
    <p:sldId id="267" r:id="rId15"/>
    <p:sldId id="269" r:id="rId16"/>
    <p:sldId id="277" r:id="rId17"/>
    <p:sldId id="290" r:id="rId18"/>
    <p:sldId id="273" r:id="rId19"/>
    <p:sldId id="291" r:id="rId20"/>
    <p:sldId id="292" r:id="rId21"/>
    <p:sldId id="293" r:id="rId22"/>
    <p:sldId id="280" r:id="rId23"/>
    <p:sldId id="285" r:id="rId24"/>
    <p:sldId id="294" r:id="rId25"/>
  </p:sldIdLst>
  <p:sldSz cx="9144000" cy="6858000" type="screen4x3"/>
  <p:notesSz cx="9144000" cy="6858000"/>
  <p:custDataLst>
    <p:custData r:id="rId7"/>
    <p:custData r:id="rId1"/>
    <p:custData r:id="rId5"/>
    <p:custData r:id="rId4"/>
    <p:custData r:id="rId2"/>
    <p:custData r:id="rId3"/>
    <p:custData r:id="rId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17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ianna Bechan" initials="AB" lastIdx="185" clrIdx="0">
    <p:extLst>
      <p:ext uri="{19B8F6BF-5375-455C-9EA6-DF929625EA0E}">
        <p15:presenceInfo xmlns:p15="http://schemas.microsoft.com/office/powerpoint/2012/main" userId="S::arianna@thinklangrand.com::095d25b1-83e8-4987-8cfc-b4cfbf73fe0f" providerId="AD"/>
      </p:ext>
    </p:extLst>
  </p:cmAuthor>
  <p:cmAuthor id="2" name="Nolan, Sheila" initials="NS" lastIdx="75" clrIdx="1">
    <p:extLst>
      <p:ext uri="{19B8F6BF-5375-455C-9EA6-DF929625EA0E}">
        <p15:presenceInfo xmlns:p15="http://schemas.microsoft.com/office/powerpoint/2012/main" userId="S::ab59501@ad.wellpoint.com::1551becf-d972-44a6-b831-c84557c2dfff" providerId="AD"/>
      </p:ext>
    </p:extLst>
  </p:cmAuthor>
  <p:cmAuthor id="3" name="David Harvey" initials="DH" lastIdx="59" clrIdx="2">
    <p:extLst>
      <p:ext uri="{19B8F6BF-5375-455C-9EA6-DF929625EA0E}">
        <p15:presenceInfo xmlns:p15="http://schemas.microsoft.com/office/powerpoint/2012/main" userId="S::david@langrandco.com::2e79ef0b-7929-45ec-bc49-4c9739421d26" providerId="AD"/>
      </p:ext>
    </p:extLst>
  </p:cmAuthor>
  <p:cmAuthor id="4" name="Long, Kristen" initials="LK" lastIdx="52" clrIdx="3">
    <p:extLst>
      <p:ext uri="{19B8F6BF-5375-455C-9EA6-DF929625EA0E}">
        <p15:presenceInfo xmlns:p15="http://schemas.microsoft.com/office/powerpoint/2012/main" userId="S-1-5-21-1292428093-484763869-725345543-3818652" providerId="AD"/>
      </p:ext>
    </p:extLst>
  </p:cmAuthor>
  <p:cmAuthor id="5" name="Blas Pereyra" initials="BP" lastIdx="2" clrIdx="4">
    <p:extLst>
      <p:ext uri="{19B8F6BF-5375-455C-9EA6-DF929625EA0E}">
        <p15:presenceInfo xmlns:p15="http://schemas.microsoft.com/office/powerpoint/2012/main" userId="S::blas@thinklangrand.com::4729ff17-7f26-4a2e-ac9f-89a51762d79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9FD"/>
    <a:srgbClr val="31383C"/>
    <a:srgbClr val="E6E6E6"/>
    <a:srgbClr val="0079C2"/>
    <a:srgbClr val="005097"/>
    <a:srgbClr val="FAB71E"/>
    <a:srgbClr val="69B3E7"/>
    <a:srgbClr val="E2EBEC"/>
    <a:srgbClr val="0179C2"/>
    <a:srgbClr val="002D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92558" autoAdjust="0"/>
  </p:normalViewPr>
  <p:slideViewPr>
    <p:cSldViewPr snapToGrid="0">
      <p:cViewPr varScale="1">
        <p:scale>
          <a:sx n="99" d="100"/>
          <a:sy n="99" d="100"/>
        </p:scale>
        <p:origin x="1848" y="72"/>
      </p:cViewPr>
      <p:guideLst>
        <p:guide orient="horz" pos="2880"/>
        <p:guide pos="172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customXml" Target="../customXml/item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01072D28-3C7E-2149-A6EB-34713616C6CD}" type="datetimeFigureOut">
              <a:rPr lang="en-US" smtClean="0"/>
              <a:t>10/23/2020</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CE8913B0-D922-824E-9D05-E1AFB9E2D258}" type="slidenum">
              <a:rPr lang="en-US" smtClean="0"/>
              <a:t>‹#›</a:t>
            </a:fld>
            <a:endParaRPr lang="en-US"/>
          </a:p>
        </p:txBody>
      </p:sp>
    </p:spTree>
    <p:extLst>
      <p:ext uri="{BB962C8B-B14F-4D97-AF65-F5344CB8AC3E}">
        <p14:creationId xmlns:p14="http://schemas.microsoft.com/office/powerpoint/2010/main" val="807844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10" dirty="0">
                <a:solidFill>
                  <a:schemeClr val="bg1"/>
                </a:solidFill>
                <a:latin typeface="Arial" panose="020B0604020202020204" pitchFamily="34" charset="0"/>
                <a:cs typeface="Arial" panose="020B0604020202020204" pitchFamily="34" charset="0"/>
              </a:rPr>
              <a:t>The biggest issues in health care seem bigger every day: rising costs, increasing needs, overall complexity.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10"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10" dirty="0">
                <a:solidFill>
                  <a:schemeClr val="bg1"/>
                </a:solidFill>
                <a:latin typeface="Arial" panose="020B0604020202020204" pitchFamily="34" charset="0"/>
                <a:cs typeface="Arial" panose="020B0604020202020204" pitchFamily="34" charset="0"/>
              </a:rPr>
              <a:t>At Anthem, we believe these issues are solvable. By creating a new kind of health care ecosystem that leverages digital technology and puts members first. By building a platform where health insurance can move toward health engagement and empowerment.</a:t>
            </a:r>
          </a:p>
        </p:txBody>
      </p:sp>
      <p:sp>
        <p:nvSpPr>
          <p:cNvPr id="4" name="Slide Number Placeholder 3"/>
          <p:cNvSpPr>
            <a:spLocks noGrp="1"/>
          </p:cNvSpPr>
          <p:nvPr>
            <p:ph type="sldNum" sz="quarter" idx="5"/>
          </p:nvPr>
        </p:nvSpPr>
        <p:spPr/>
        <p:txBody>
          <a:bodyPr/>
          <a:lstStyle/>
          <a:p>
            <a:fld id="{CE8913B0-D922-824E-9D05-E1AFB9E2D258}" type="slidenum">
              <a:rPr lang="en-US" smtClean="0"/>
              <a:t>1</a:t>
            </a:fld>
            <a:endParaRPr lang="en-US"/>
          </a:p>
        </p:txBody>
      </p:sp>
    </p:spTree>
    <p:extLst>
      <p:ext uri="{BB962C8B-B14F-4D97-AF65-F5344CB8AC3E}">
        <p14:creationId xmlns:p14="http://schemas.microsoft.com/office/powerpoint/2010/main" val="1171404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platform, Sydney Health can quickly integrate any future innovation and connect people to new possibilities in digital care.</a:t>
            </a:r>
          </a:p>
          <a:p>
            <a:endParaRPr lang="en-US" dirty="0"/>
          </a:p>
          <a:p>
            <a:r>
              <a:rPr lang="en-US" dirty="0"/>
              <a:t>Imagine a world where we can predict asthma attacks before they start. Or your doctor being able to listen to your heart remotely, just as they would during a physical exam. It’s a future that makes it easier than ever for people to manage conditions from home — from everyday health needs to chronic conditions like diabetes.</a:t>
            </a:r>
          </a:p>
          <a:p>
            <a:endParaRPr lang="en-US" dirty="0"/>
          </a:p>
          <a:p>
            <a:r>
              <a:rPr lang="en-US" dirty="0"/>
              <a:t>A future that’s only possible with a digital-first platform powered by Sydney Health.</a:t>
            </a:r>
          </a:p>
          <a:p>
            <a:endParaRPr lang="en-US" dirty="0"/>
          </a:p>
          <a:p>
            <a:r>
              <a:rPr lang="en-US" dirty="0"/>
              <a:t>=============</a:t>
            </a:r>
          </a:p>
          <a:p>
            <a:endParaRPr lang="en-US" dirty="0"/>
          </a:p>
          <a:p>
            <a:r>
              <a:rPr lang="en-US" dirty="0"/>
              <a:t>[optional in-depth detail]</a:t>
            </a:r>
          </a:p>
          <a:p>
            <a:endParaRPr lang="en-US" dirty="0"/>
          </a:p>
          <a:p>
            <a:pPr marL="171450" indent="-171450">
              <a:buFont typeface="Arial" panose="020B0604020202020204" pitchFamily="34" charset="0"/>
              <a:buChar char="•"/>
            </a:pPr>
            <a:r>
              <a:rPr lang="en-US" b="1" dirty="0"/>
              <a:t>Currently, we are seeing a major transformation in diabetes care.</a:t>
            </a:r>
            <a:r>
              <a:rPr lang="en-US" b="0" dirty="0"/>
              <a:t> By syncing glucose monitors with Sydney Health, we can deliver enhanced insights that help members better understand and manage their diabetes. Plus, members can receive tailored health news and content, as well as proactive action plans for what to eat and even what to look for at the grocery store.</a:t>
            </a:r>
          </a:p>
          <a:p>
            <a:pPr marL="171450" indent="-171450">
              <a:buFont typeface="Arial" panose="020B0604020202020204" pitchFamily="34" charset="0"/>
              <a:buChar char="•"/>
            </a:pPr>
            <a:r>
              <a:rPr lang="en-US" b="1" dirty="0"/>
              <a:t>For those with asthma, we can truly change lives </a:t>
            </a:r>
            <a:r>
              <a:rPr lang="en-US" b="0" dirty="0"/>
              <a:t>by detecting bio-indicators of upcoming asthma attacks. The asthma digital intervention uses sensors to understand baseline symptoms, then educate and provide delivery of medication to the patient. Integrated with Sydney Health, this new remote monitoring experience will help members control their asthma and avoid increases in symptoms that can lead to costly ER visits and admissions.</a:t>
            </a:r>
          </a:p>
          <a:p>
            <a:pPr marL="171450" indent="-171450">
              <a:buFont typeface="Arial" panose="020B0604020202020204" pitchFamily="34" charset="0"/>
              <a:buChar char="•"/>
            </a:pPr>
            <a:r>
              <a:rPr lang="en-US" b="0" dirty="0"/>
              <a:t>Our digital platform is also </a:t>
            </a:r>
            <a:r>
              <a:rPr lang="en-US" b="1" dirty="0"/>
              <a:t>revolutionizing telemedicine and virtual care.</a:t>
            </a:r>
            <a:r>
              <a:rPr lang="en-US" b="0" dirty="0"/>
              <a:t> Using advanced new technology,</a:t>
            </a:r>
            <a:r>
              <a:rPr lang="en-US" b="0" baseline="0" dirty="0"/>
              <a:t> </a:t>
            </a:r>
            <a:r>
              <a:rPr lang="en-US" b="0" dirty="0"/>
              <a:t>members can actually take routine exams from home. Not only sharing vitals, but also everyday screenings of their heart, lungs, ears, throat, skin and more — all guided live on video chat with a clinician. And again, it’s all channeled through Sydney for a cohesive checkup experience from the comfort of your own home.</a:t>
            </a:r>
          </a:p>
        </p:txBody>
      </p:sp>
      <p:sp>
        <p:nvSpPr>
          <p:cNvPr id="4" name="Slide Number Placeholder 3"/>
          <p:cNvSpPr>
            <a:spLocks noGrp="1"/>
          </p:cNvSpPr>
          <p:nvPr>
            <p:ph type="sldNum" sz="quarter" idx="5"/>
          </p:nvPr>
        </p:nvSpPr>
        <p:spPr/>
        <p:txBody>
          <a:bodyPr/>
          <a:lstStyle/>
          <a:p>
            <a:fld id="{CE8913B0-D922-824E-9D05-E1AFB9E2D258}" type="slidenum">
              <a:rPr lang="en-US" smtClean="0"/>
              <a:t>10</a:t>
            </a:fld>
            <a:endParaRPr lang="en-US"/>
          </a:p>
        </p:txBody>
      </p:sp>
    </p:spTree>
    <p:extLst>
      <p:ext uri="{BB962C8B-B14F-4D97-AF65-F5344CB8AC3E}">
        <p14:creationId xmlns:p14="http://schemas.microsoft.com/office/powerpoint/2010/main" val="310885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People deserve a world where managing health </a:t>
            </a:r>
            <a:r>
              <a:rPr lang="en-US" sz="1200" u="sng" kern="1200" dirty="0">
                <a:solidFill>
                  <a:srgbClr val="C00000"/>
                </a:solidFill>
                <a:effectLst/>
                <a:latin typeface="+mn-lt"/>
                <a:ea typeface="+mn-ea"/>
                <a:cs typeface="+mn-cs"/>
              </a:rPr>
              <a:t>is seamless.</a:t>
            </a:r>
            <a:r>
              <a:rPr lang="en-US" sz="1200" u="none" kern="1200" dirty="0">
                <a:solidFill>
                  <a:srgbClr val="C00000"/>
                </a:solidFill>
                <a:effectLst/>
                <a:latin typeface="+mn-lt"/>
                <a:ea typeface="+mn-ea"/>
                <a:cs typeface="+mn-cs"/>
              </a:rPr>
              <a:t> </a:t>
            </a:r>
            <a:r>
              <a:rPr lang="en-US" sz="1200" kern="1200" dirty="0">
                <a:solidFill>
                  <a:schemeClr val="tx1"/>
                </a:solidFill>
                <a:effectLst/>
                <a:latin typeface="+mn-lt"/>
                <a:ea typeface="+mn-ea"/>
                <a:cs typeface="+mn-cs"/>
              </a:rPr>
              <a:t>Where a healthy life is accessible to everyone.</a:t>
            </a:r>
          </a:p>
          <a:p>
            <a:endParaRPr lang="en-US"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At Anthem, we’ve created that world for you and your employees. And we’re just getting started.</a:t>
            </a:r>
            <a:r>
              <a:rPr lang="en-US" u="sng" dirty="0">
                <a:effectLst/>
              </a:rPr>
              <a:t> </a:t>
            </a:r>
            <a:endParaRPr lang="en-US" sz="1200" u="sng"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E8913B0-D922-824E-9D05-E1AFB9E2D258}" type="slidenum">
              <a:rPr lang="en-US" smtClean="0"/>
              <a:t>11</a:t>
            </a:fld>
            <a:endParaRPr lang="en-US"/>
          </a:p>
        </p:txBody>
      </p:sp>
    </p:spTree>
    <p:extLst>
      <p:ext uri="{BB962C8B-B14F-4D97-AF65-F5344CB8AC3E}">
        <p14:creationId xmlns:p14="http://schemas.microsoft.com/office/powerpoint/2010/main" val="2516704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8913B0-D922-824E-9D05-E1AFB9E2D258}" type="slidenum">
              <a:rPr lang="en-US" smtClean="0"/>
              <a:t>12</a:t>
            </a:fld>
            <a:endParaRPr lang="en-US"/>
          </a:p>
        </p:txBody>
      </p:sp>
    </p:spTree>
    <p:extLst>
      <p:ext uri="{BB962C8B-B14F-4D97-AF65-F5344CB8AC3E}">
        <p14:creationId xmlns:p14="http://schemas.microsoft.com/office/powerpoint/2010/main" val="1307060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Sydney Preferred is a premium, buy-up solution that delivers what employers truly need: one, fully integrated hub that unites all employees and benefits, helps build a culture of wellbeing, and delivers a personalized experience designed to lower costs and improve health for everyone.</a:t>
            </a:r>
          </a:p>
          <a:p>
            <a:r>
              <a:rPr lang="en-US" sz="1200" i="0" kern="1200" dirty="0">
                <a:solidFill>
                  <a:schemeClr val="tx1"/>
                </a:solidFill>
                <a:effectLst/>
                <a:latin typeface="+mn-lt"/>
                <a:ea typeface="+mn-ea"/>
                <a:cs typeface="+mn-cs"/>
              </a:rPr>
              <a:t> </a:t>
            </a:r>
          </a:p>
          <a:p>
            <a:r>
              <a:rPr lang="en-US" sz="1200" i="0" kern="1200" dirty="0">
                <a:solidFill>
                  <a:schemeClr val="tx1"/>
                </a:solidFill>
                <a:effectLst/>
                <a:latin typeface="+mn-lt"/>
                <a:ea typeface="+mn-ea"/>
                <a:cs typeface="+mn-cs"/>
              </a:rPr>
              <a:t>Using Sydney Health as the foundation, Sydney Preferred adds third-party integrations and enhanced engagement features allowing us to personalize the experience to the needs of each employee—whether or not they are an Anthem member.</a:t>
            </a:r>
          </a:p>
          <a:p>
            <a:r>
              <a:rPr lang="en-US" sz="1200" i="0" kern="1200" dirty="0">
                <a:solidFill>
                  <a:schemeClr val="tx1"/>
                </a:solidFill>
                <a:effectLst/>
                <a:latin typeface="+mn-lt"/>
                <a:ea typeface="+mn-ea"/>
                <a:cs typeface="+mn-cs"/>
              </a:rPr>
              <a:t> </a:t>
            </a:r>
          </a:p>
          <a:p>
            <a:r>
              <a:rPr lang="en-US" sz="1200" i="0" kern="1200" dirty="0">
                <a:solidFill>
                  <a:schemeClr val="tx1"/>
                </a:solidFill>
                <a:effectLst/>
                <a:latin typeface="+mn-lt"/>
                <a:ea typeface="+mn-ea"/>
                <a:cs typeface="+mn-cs"/>
              </a:rPr>
              <a:t>Now let’s take a closer a look at Sydney Preferred in action.</a:t>
            </a:r>
          </a:p>
          <a:p>
            <a:endParaRPr lang="en-US" dirty="0"/>
          </a:p>
        </p:txBody>
      </p:sp>
      <p:sp>
        <p:nvSpPr>
          <p:cNvPr id="4" name="Slide Number Placeholder 3"/>
          <p:cNvSpPr>
            <a:spLocks noGrp="1"/>
          </p:cNvSpPr>
          <p:nvPr>
            <p:ph type="sldNum" sz="quarter" idx="5"/>
          </p:nvPr>
        </p:nvSpPr>
        <p:spPr/>
        <p:txBody>
          <a:bodyPr/>
          <a:lstStyle/>
          <a:p>
            <a:fld id="{CE8913B0-D922-824E-9D05-E1AFB9E2D258}" type="slidenum">
              <a:rPr lang="en-US" smtClean="0"/>
              <a:t>13</a:t>
            </a:fld>
            <a:endParaRPr lang="en-US"/>
          </a:p>
        </p:txBody>
      </p:sp>
    </p:spTree>
    <p:extLst>
      <p:ext uri="{BB962C8B-B14F-4D97-AF65-F5344CB8AC3E}">
        <p14:creationId xmlns:p14="http://schemas.microsoft.com/office/powerpoint/2010/main" val="4059550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With Sydney Preferred, you finally have one digital experience for all your benefits, all employees, all under one roof.</a:t>
            </a:r>
          </a:p>
          <a:p>
            <a:r>
              <a:rPr lang="en-US" sz="1200" b="0" i="0" kern="1200" dirty="0">
                <a:solidFill>
                  <a:schemeClr val="tx1"/>
                </a:solidFill>
                <a:effectLst/>
                <a:latin typeface="+mn-lt"/>
                <a:ea typeface="+mn-ea"/>
                <a:cs typeface="+mn-cs"/>
              </a:rPr>
              <a:t> </a:t>
            </a:r>
          </a:p>
          <a:p>
            <a:pPr lvl="0"/>
            <a:r>
              <a:rPr lang="en-US" sz="1200" b="0" i="0" kern="1200" dirty="0">
                <a:solidFill>
                  <a:schemeClr val="tx1"/>
                </a:solidFill>
                <a:effectLst/>
                <a:latin typeface="+mn-lt"/>
                <a:ea typeface="+mn-ea"/>
                <a:cs typeface="+mn-cs"/>
              </a:rPr>
              <a:t>No more using different apps for different tasks. Sydney Preferred offers a single, trusted digital experience that helps all employees focus on their health more easily, because everything they need is in one place.</a:t>
            </a:r>
          </a:p>
          <a:p>
            <a:pPr lvl="0"/>
            <a:r>
              <a:rPr lang="en-US" sz="1200" b="0" i="0" kern="1200" dirty="0">
                <a:solidFill>
                  <a:schemeClr val="tx1"/>
                </a:solidFill>
                <a:effectLst/>
                <a:latin typeface="+mn-lt"/>
                <a:ea typeface="+mn-ea"/>
                <a:cs typeface="+mn-cs"/>
              </a:rPr>
              <a:t>Sydney Preferred connects access to everything: medical, pharmacy, specialty, spending accounts and all other providers, along with wellbeing programs and health care services.</a:t>
            </a:r>
          </a:p>
          <a:p>
            <a:pPr lvl="0"/>
            <a:r>
              <a:rPr lang="en-US" sz="1200" b="0" i="0" kern="1200" dirty="0">
                <a:solidFill>
                  <a:schemeClr val="tx1"/>
                </a:solidFill>
                <a:effectLst/>
                <a:latin typeface="+mn-lt"/>
                <a:ea typeface="+mn-ea"/>
                <a:cs typeface="+mn-cs"/>
              </a:rPr>
              <a:t>You can also add ancillary benefit partners right here in Sydney Preferred, using direct link, Single Sign-On (SSO), or API, for a more cohesive experience—on the front end and the back end.</a:t>
            </a:r>
          </a:p>
          <a:p>
            <a:pPr lvl="0"/>
            <a:r>
              <a:rPr lang="en-US" sz="1200" b="0" i="0" kern="1200" dirty="0">
                <a:solidFill>
                  <a:schemeClr val="tx1"/>
                </a:solidFill>
                <a:effectLst/>
                <a:latin typeface="+mn-lt"/>
                <a:ea typeface="+mn-ea"/>
                <a:cs typeface="+mn-cs"/>
              </a:rPr>
              <a:t>Most of all, you have a place to bring all employees are on board—even those who do not have coverage through Anthem. You’ll find all benefits from other carriers, right on the Sydney Health app. Finally: something for everyone.</a:t>
            </a:r>
          </a:p>
        </p:txBody>
      </p:sp>
      <p:sp>
        <p:nvSpPr>
          <p:cNvPr id="4" name="Slide Number Placeholder 3"/>
          <p:cNvSpPr>
            <a:spLocks noGrp="1"/>
          </p:cNvSpPr>
          <p:nvPr>
            <p:ph type="sldNum" sz="quarter" idx="5"/>
          </p:nvPr>
        </p:nvSpPr>
        <p:spPr/>
        <p:txBody>
          <a:bodyPr/>
          <a:lstStyle/>
          <a:p>
            <a:fld id="{CE8913B0-D922-824E-9D05-E1AFB9E2D258}" type="slidenum">
              <a:rPr lang="en-US" smtClean="0"/>
              <a:t>14</a:t>
            </a:fld>
            <a:endParaRPr lang="en-US"/>
          </a:p>
        </p:txBody>
      </p:sp>
    </p:spTree>
    <p:extLst>
      <p:ext uri="{BB962C8B-B14F-4D97-AF65-F5344CB8AC3E}">
        <p14:creationId xmlns:p14="http://schemas.microsoft.com/office/powerpoint/2010/main" val="384105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 all understand the power of personalization, especially when it comes to health care. And so does Sydney Preferred—using data to drive a more personalized, relevant and engaging experience that helps guide members to better health.</a:t>
            </a:r>
          </a:p>
          <a:p>
            <a:r>
              <a:rPr lang="en-US" sz="1200" b="0" i="0" kern="1200" dirty="0">
                <a:solidFill>
                  <a:schemeClr val="tx1"/>
                </a:solidFill>
                <a:effectLst/>
                <a:latin typeface="+mn-lt"/>
                <a:ea typeface="+mn-ea"/>
                <a:cs typeface="+mn-cs"/>
              </a:rPr>
              <a:t> </a:t>
            </a:r>
          </a:p>
          <a:p>
            <a:pPr lvl="0"/>
            <a:r>
              <a:rPr lang="en-US" sz="1200" b="0" i="0" kern="1200" dirty="0">
                <a:solidFill>
                  <a:schemeClr val="tx1"/>
                </a:solidFill>
                <a:effectLst/>
                <a:latin typeface="+mn-lt"/>
                <a:ea typeface="+mn-ea"/>
                <a:cs typeface="+mn-cs"/>
              </a:rPr>
              <a:t>Next-level personalization engine delivers content relevant to each employee to truly make a member’s health care experience simple, personal and engaging.</a:t>
            </a:r>
          </a:p>
          <a:p>
            <a:pPr lvl="0"/>
            <a:r>
              <a:rPr lang="en-US" sz="1200" b="0" i="0" kern="1200" dirty="0">
                <a:solidFill>
                  <a:schemeClr val="tx1"/>
                </a:solidFill>
                <a:effectLst/>
                <a:latin typeface="+mn-lt"/>
                <a:ea typeface="+mn-ea"/>
                <a:cs typeface="+mn-cs"/>
              </a:rPr>
              <a:t>Engagement programs are designed to empower employees to set health goals and make smarter lifestyle choices. </a:t>
            </a:r>
          </a:p>
          <a:p>
            <a:pPr lvl="0"/>
            <a:r>
              <a:rPr lang="en-US" sz="1200" b="0" i="0" kern="1200" dirty="0">
                <a:solidFill>
                  <a:schemeClr val="tx1"/>
                </a:solidFill>
                <a:effectLst/>
                <a:latin typeface="+mn-lt"/>
                <a:ea typeface="+mn-ea"/>
                <a:cs typeface="+mn-cs"/>
              </a:rPr>
              <a:t>Wellness content, fitness challenges, milestone rewards, and nudges of encouragement keep employees engaged with personal health goals. </a:t>
            </a:r>
          </a:p>
          <a:p>
            <a:pPr lvl="0"/>
            <a:r>
              <a:rPr lang="en-US" sz="1200" b="0" i="0" kern="1200" dirty="0">
                <a:solidFill>
                  <a:schemeClr val="tx1"/>
                </a:solidFill>
                <a:effectLst/>
                <a:latin typeface="+mn-lt"/>
                <a:ea typeface="+mn-ea"/>
                <a:cs typeface="+mn-cs"/>
              </a:rPr>
              <a:t>Onboarding and engagement campaigns encourage employees to download and use Sydney Health to stay involved and take an active role in their health.</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CE8913B0-D922-824E-9D05-E1AFB9E2D258}" type="slidenum">
              <a:rPr lang="en-US" smtClean="0"/>
              <a:t>15</a:t>
            </a:fld>
            <a:endParaRPr lang="en-US"/>
          </a:p>
        </p:txBody>
      </p:sp>
    </p:spTree>
    <p:extLst>
      <p:ext uri="{BB962C8B-B14F-4D97-AF65-F5344CB8AC3E}">
        <p14:creationId xmlns:p14="http://schemas.microsoft.com/office/powerpoint/2010/main" val="3863441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Sydney Preferred makes it easy to make health and wellness feel like an extension of your culture—not just another add-on.</a:t>
            </a:r>
          </a:p>
          <a:p>
            <a:r>
              <a:rPr lang="en-US" sz="1200" b="0" i="0" kern="1200" dirty="0">
                <a:solidFill>
                  <a:schemeClr val="tx1"/>
                </a:solidFill>
                <a:effectLst/>
                <a:latin typeface="+mn-lt"/>
                <a:ea typeface="+mn-ea"/>
                <a:cs typeface="+mn-cs"/>
              </a:rPr>
              <a:t> </a:t>
            </a:r>
          </a:p>
          <a:p>
            <a:pPr lvl="0"/>
            <a:r>
              <a:rPr lang="en-US" sz="1200" b="0" i="0" kern="1200" dirty="0">
                <a:solidFill>
                  <a:schemeClr val="tx1"/>
                </a:solidFill>
                <a:effectLst/>
                <a:latin typeface="+mn-lt"/>
                <a:ea typeface="+mn-ea"/>
                <a:cs typeface="+mn-cs"/>
              </a:rPr>
              <a:t>Employers can co-brand and customize the experience, so employees feel comfortable and see Anthem and their employer are investing in better health. </a:t>
            </a:r>
          </a:p>
          <a:p>
            <a:pPr lvl="0"/>
            <a:r>
              <a:rPr lang="en-US" sz="1200" b="0" i="0" kern="1200" dirty="0">
                <a:solidFill>
                  <a:schemeClr val="tx1"/>
                </a:solidFill>
                <a:effectLst/>
                <a:latin typeface="+mn-lt"/>
                <a:ea typeface="+mn-ea"/>
                <a:cs typeface="+mn-cs"/>
              </a:rPr>
              <a:t>Customize challenges to build camaraderie and teamwork based on a broad range of criteria, such as type of job, department, location, and more.</a:t>
            </a:r>
          </a:p>
          <a:p>
            <a:pPr lvl="0"/>
            <a:r>
              <a:rPr lang="en-US" sz="1200" b="0" i="0" kern="1200" dirty="0">
                <a:solidFill>
                  <a:schemeClr val="tx1"/>
                </a:solidFill>
                <a:effectLst/>
                <a:latin typeface="+mn-lt"/>
                <a:ea typeface="+mn-ea"/>
                <a:cs typeface="+mn-cs"/>
              </a:rPr>
              <a:t>Custom messaging aligns to your culture and business goals, delivered by in-app messaging, push-notifications, and secure mailbox.</a:t>
            </a:r>
          </a:p>
        </p:txBody>
      </p:sp>
      <p:sp>
        <p:nvSpPr>
          <p:cNvPr id="4" name="Slide Number Placeholder 3"/>
          <p:cNvSpPr>
            <a:spLocks noGrp="1"/>
          </p:cNvSpPr>
          <p:nvPr>
            <p:ph type="sldNum" sz="quarter" idx="5"/>
          </p:nvPr>
        </p:nvSpPr>
        <p:spPr/>
        <p:txBody>
          <a:bodyPr/>
          <a:lstStyle/>
          <a:p>
            <a:fld id="{CE8913B0-D922-824E-9D05-E1AFB9E2D258}" type="slidenum">
              <a:rPr lang="en-US" smtClean="0"/>
              <a:t>16</a:t>
            </a:fld>
            <a:endParaRPr lang="en-US"/>
          </a:p>
        </p:txBody>
      </p:sp>
    </p:spTree>
    <p:extLst>
      <p:ext uri="{BB962C8B-B14F-4D97-AF65-F5344CB8AC3E}">
        <p14:creationId xmlns:p14="http://schemas.microsoft.com/office/powerpoint/2010/main" val="700153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we believe the time for transformation is </a:t>
            </a:r>
            <a:r>
              <a:rPr lang="en-US" sz="1200" u="sng" kern="1200" dirty="0">
                <a:solidFill>
                  <a:schemeClr val="tx1"/>
                </a:solidFill>
                <a:effectLst/>
                <a:latin typeface="+mn-lt"/>
                <a:ea typeface="+mn-ea"/>
                <a:cs typeface="+mn-cs"/>
              </a:rPr>
              <a:t>now.</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Long inspired by the responsibility we have for the health of our members, Anthem has used data, analytics, and digital technology to improve care and outcomes in ways that were never thought possible.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Today, we are uniquely positioned to rethink and rebuild health care so that it works better for members, for providers, for employers — for everyone.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doing so, we are creating a new path to engagement, anchored by Sydney Health. Think of it as a front door to health care that starts with each member and orients around their specific needs.</a:t>
            </a:r>
          </a:p>
        </p:txBody>
      </p:sp>
      <p:sp>
        <p:nvSpPr>
          <p:cNvPr id="4" name="Slide Number Placeholder 3"/>
          <p:cNvSpPr>
            <a:spLocks noGrp="1"/>
          </p:cNvSpPr>
          <p:nvPr>
            <p:ph type="sldNum" sz="quarter" idx="5"/>
          </p:nvPr>
        </p:nvSpPr>
        <p:spPr/>
        <p:txBody>
          <a:bodyPr/>
          <a:lstStyle/>
          <a:p>
            <a:fld id="{CE8913B0-D922-824E-9D05-E1AFB9E2D258}" type="slidenum">
              <a:rPr lang="en-US" smtClean="0"/>
              <a:t>2</a:t>
            </a:fld>
            <a:endParaRPr lang="en-US"/>
          </a:p>
        </p:txBody>
      </p:sp>
    </p:spTree>
    <p:extLst>
      <p:ext uri="{BB962C8B-B14F-4D97-AF65-F5344CB8AC3E}">
        <p14:creationId xmlns:p14="http://schemas.microsoft.com/office/powerpoint/2010/main" val="2450699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Health care </a:t>
            </a:r>
            <a:r>
              <a:rPr lang="en-US" sz="1200" u="sng" kern="1200" dirty="0">
                <a:solidFill>
                  <a:schemeClr val="tx1"/>
                </a:solidFill>
                <a:effectLst/>
                <a:latin typeface="+mn-lt"/>
                <a:ea typeface="+mn-ea"/>
                <a:cs typeface="+mn-cs"/>
              </a:rPr>
              <a:t>needs</a:t>
            </a:r>
            <a:r>
              <a:rPr lang="en-US" sz="1200" kern="1200" dirty="0">
                <a:solidFill>
                  <a:schemeClr val="tx1"/>
                </a:solidFill>
                <a:effectLst/>
                <a:latin typeface="+mn-lt"/>
                <a:ea typeface="+mn-ea"/>
                <a:cs typeface="+mn-cs"/>
              </a:rPr>
              <a:t> this kind of sweeping change — and members are more than ready for it. We all are.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Today’s consumers have high expectations for all transactions and interactions. Industries across the board have had to adapt quickly to this “right here, right now” demand for consumer-centric goods and services — even more so in a post-pandemic world.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example, we know that:</a:t>
            </a:r>
          </a:p>
          <a:p>
            <a:pPr marL="171450" indent="-171450">
              <a:buFontTx/>
              <a:buChar char="-"/>
            </a:pPr>
            <a:r>
              <a:rPr lang="en-US" sz="1200" b="0" kern="1200" dirty="0">
                <a:solidFill>
                  <a:schemeClr val="tx1"/>
                </a:solidFill>
                <a:effectLst/>
                <a:latin typeface="+mn-lt"/>
                <a:ea typeface="+mn-ea"/>
                <a:cs typeface="+mn-cs"/>
              </a:rPr>
              <a:t>Today, less than half of employers offer apps and connected devices to reduce health risks. In 2021, we expect that to jump to 69%.</a:t>
            </a:r>
          </a:p>
          <a:p>
            <a:pPr marL="171450" indent="-171450">
              <a:buFontTx/>
              <a:buChar char="-"/>
            </a:pPr>
            <a:r>
              <a:rPr lang="en-US" sz="1200" b="0" kern="1200" dirty="0">
                <a:solidFill>
                  <a:schemeClr val="tx1"/>
                </a:solidFill>
                <a:effectLst/>
                <a:latin typeface="+mn-lt"/>
                <a:ea typeface="+mn-ea"/>
                <a:cs typeface="+mn-cs"/>
              </a:rPr>
              <a:t>While 44% of employers currently offer treatment decision support, a projected 65% of employers will be offering these by next year.</a:t>
            </a:r>
          </a:p>
          <a:p>
            <a:pPr marL="171450" indent="-171450">
              <a:buFontTx/>
              <a:buChar char="-"/>
            </a:pPr>
            <a:endParaRPr lang="en-US" sz="1200" b="1" kern="1200" dirty="0">
              <a:solidFill>
                <a:schemeClr val="tx1"/>
              </a:solidFill>
              <a:effectLst/>
              <a:latin typeface="+mn-lt"/>
              <a:ea typeface="+mn-ea"/>
              <a:cs typeface="+mn-cs"/>
            </a:endParaRPr>
          </a:p>
          <a:p>
            <a:pPr marL="0" indent="0">
              <a:buFontTx/>
              <a:buNone/>
            </a:pPr>
            <a:r>
              <a:rPr lang="en-US" sz="1200" b="0" kern="1200" dirty="0">
                <a:solidFill>
                  <a:schemeClr val="tx1"/>
                </a:solidFill>
                <a:effectLst/>
                <a:latin typeface="+mn-lt"/>
                <a:ea typeface="+mn-ea"/>
                <a:cs typeface="+mn-cs"/>
              </a:rPr>
              <a:t>Bottom line: Employers are going all-in on helping employees make better health decisions. And Anthem has set the stage to deliver the trusted digital resources employers want.</a:t>
            </a:r>
          </a:p>
        </p:txBody>
      </p:sp>
      <p:sp>
        <p:nvSpPr>
          <p:cNvPr id="4" name="Slide Number Placeholder 3"/>
          <p:cNvSpPr>
            <a:spLocks noGrp="1"/>
          </p:cNvSpPr>
          <p:nvPr>
            <p:ph type="sldNum" sz="quarter" idx="5"/>
          </p:nvPr>
        </p:nvSpPr>
        <p:spPr/>
        <p:txBody>
          <a:bodyPr/>
          <a:lstStyle/>
          <a:p>
            <a:fld id="{CE8913B0-D922-824E-9D05-E1AFB9E2D258}" type="slidenum">
              <a:rPr lang="en-US" smtClean="0"/>
              <a:t>3</a:t>
            </a:fld>
            <a:endParaRPr lang="en-US"/>
          </a:p>
        </p:txBody>
      </p:sp>
    </p:spTree>
    <p:extLst>
      <p:ext uri="{BB962C8B-B14F-4D97-AF65-F5344CB8AC3E}">
        <p14:creationId xmlns:p14="http://schemas.microsoft.com/office/powerpoint/2010/main" val="3265164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Anthem is committed to a digital-first approach and a member-focused health care ecosystem that aligns resources to specific needs.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That’s why, a few years ago, our leadership made the decision to adjust the company’s business model to focus on being a digital-first enterprise, leveraging technologies like artificial intelligence, machine learning, predictive analytics, and cloud technology to improve the process of care delivery.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Integrating this wealth of insights into every aspect of our business is changing how we operate and deliver value to customers.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technologies and others are advancing so rapidly that what we know today is exponentially different than it was five years ago — and how</a:t>
            </a:r>
            <a:r>
              <a:rPr lang="en-US" sz="1200" strike="no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will be just a year from now. And, as I’ve mentioned, the pandemic has accelerated this trend even further.</a:t>
            </a:r>
          </a:p>
        </p:txBody>
      </p:sp>
      <p:sp>
        <p:nvSpPr>
          <p:cNvPr id="4" name="Slide Number Placeholder 3"/>
          <p:cNvSpPr>
            <a:spLocks noGrp="1"/>
          </p:cNvSpPr>
          <p:nvPr>
            <p:ph type="sldNum" sz="quarter" idx="5"/>
          </p:nvPr>
        </p:nvSpPr>
        <p:spPr/>
        <p:txBody>
          <a:bodyPr/>
          <a:lstStyle/>
          <a:p>
            <a:fld id="{CE8913B0-D922-824E-9D05-E1AFB9E2D258}" type="slidenum">
              <a:rPr lang="en-US" smtClean="0"/>
              <a:t>4</a:t>
            </a:fld>
            <a:endParaRPr lang="en-US"/>
          </a:p>
        </p:txBody>
      </p:sp>
    </p:spTree>
    <p:extLst>
      <p:ext uri="{BB962C8B-B14F-4D97-AF65-F5344CB8AC3E}">
        <p14:creationId xmlns:p14="http://schemas.microsoft.com/office/powerpoint/2010/main" val="3217671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at Anthem, our members are experiencing that digital-first future today with Sydney Health.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provides true, single-point access to all benefits and health records, plus AI-enabled chat and powerful tools for understanding drug costs, giving members everything they need under one roof — finally.</a:t>
            </a:r>
          </a:p>
          <a:p>
            <a:r>
              <a:rPr lang="en-US" sz="1200" b="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With Sydney, members have access to all their benefits: Medical, Specialty, Pharmacy, Spending Accounts.</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AI-enabled chat provides quick tips and answers to help members easily navigate their benefits.</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My Health Records aggregates each member’s digital medical records for a complete, connected view of their health.</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With Sydney, members also have tools to better understand their costs — and their options — when it comes to prescription drugs. Plus, they’ll get easy pharmacy refills with real-time order and shipping status so they’re always in the know on the medications they need.</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These are just some of the reasons that members love the Sydney Health app — and rated it 4.7 stars on the iOS App Store.</a:t>
            </a:r>
          </a:p>
        </p:txBody>
      </p:sp>
      <p:sp>
        <p:nvSpPr>
          <p:cNvPr id="4" name="Slide Number Placeholder 3"/>
          <p:cNvSpPr>
            <a:spLocks noGrp="1"/>
          </p:cNvSpPr>
          <p:nvPr>
            <p:ph type="sldNum" sz="quarter" idx="5"/>
          </p:nvPr>
        </p:nvSpPr>
        <p:spPr/>
        <p:txBody>
          <a:bodyPr/>
          <a:lstStyle/>
          <a:p>
            <a:fld id="{CE8913B0-D922-824E-9D05-E1AFB9E2D258}" type="slidenum">
              <a:rPr lang="en-US" smtClean="0"/>
              <a:t>5</a:t>
            </a:fld>
            <a:endParaRPr lang="en-US"/>
          </a:p>
        </p:txBody>
      </p:sp>
    </p:spTree>
    <p:extLst>
      <p:ext uri="{BB962C8B-B14F-4D97-AF65-F5344CB8AC3E}">
        <p14:creationId xmlns:p14="http://schemas.microsoft.com/office/powerpoint/2010/main" val="3335713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Sydney Health offers </a:t>
            </a:r>
            <a:r>
              <a:rPr lang="en-US" sz="1200" strike="noStrike" kern="1200" dirty="0">
                <a:solidFill>
                  <a:schemeClr val="tx1"/>
                </a:solidFill>
                <a:effectLst/>
                <a:latin typeface="+mn-lt"/>
                <a:ea typeface="+mn-ea"/>
                <a:cs typeface="+mn-cs"/>
              </a:rPr>
              <a:t>a guided care experience that is personalized to each member, with insights based on history and recommended actions for a healthier future. </a:t>
            </a:r>
            <a:r>
              <a:rPr lang="en-US" sz="1200" kern="1200" dirty="0">
                <a:solidFill>
                  <a:schemeClr val="tx1"/>
                </a:solidFill>
                <a:effectLst/>
                <a:latin typeface="+mn-lt"/>
                <a:ea typeface="+mn-ea"/>
                <a:cs typeface="+mn-cs"/>
              </a:rPr>
              <a:t>This includes proactive tools, information and outreach to help improve health outcomes and financial performance.</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Years of claims, prescription, and lab data fuel hundreds of predictive models that trigger an outreach when gaps in care are identified — for an experience that is tailored to each member.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Transparency tools use Personalized Match to guide members to high-quality, cost-effective providers based on their plan and claims history, with additional layers that help compare costs and specialty providers.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Reminders about wellness checks, essential clinical tests, prescription refills, and more — easily accessible from the Sydney Health dashboard.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Fully integrated Virtual Care options help members make decisions in real time. They get step-by-step, AI-driven guidance to assess symptoms and then choose the care that’s best for them: text chat, video visit, or in-person care.</a:t>
            </a:r>
          </a:p>
          <a:p>
            <a:endParaRPr lang="en-US" b="0" dirty="0"/>
          </a:p>
          <a:p>
            <a:r>
              <a:rPr lang="en-US" b="0" dirty="0"/>
              <a:t>Plus, more than 40% of care searches have been completed through our mobile experience— driving efficient ways to meet members where they are.</a:t>
            </a:r>
          </a:p>
        </p:txBody>
      </p:sp>
      <p:sp>
        <p:nvSpPr>
          <p:cNvPr id="4" name="Slide Number Placeholder 3"/>
          <p:cNvSpPr>
            <a:spLocks noGrp="1"/>
          </p:cNvSpPr>
          <p:nvPr>
            <p:ph type="sldNum" sz="quarter" idx="5"/>
          </p:nvPr>
        </p:nvSpPr>
        <p:spPr/>
        <p:txBody>
          <a:bodyPr/>
          <a:lstStyle/>
          <a:p>
            <a:fld id="{CE8913B0-D922-824E-9D05-E1AFB9E2D258}" type="slidenum">
              <a:rPr lang="en-US" smtClean="0"/>
              <a:t>6</a:t>
            </a:fld>
            <a:endParaRPr lang="en-US"/>
          </a:p>
        </p:txBody>
      </p:sp>
    </p:spTree>
    <p:extLst>
      <p:ext uri="{BB962C8B-B14F-4D97-AF65-F5344CB8AC3E}">
        <p14:creationId xmlns:p14="http://schemas.microsoft.com/office/powerpoint/2010/main" val="3540153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the face of our digital platform, Sydney Health also makes sure members have not only </a:t>
            </a:r>
            <a:r>
              <a:rPr lang="en-US" sz="1200" u="sng" kern="1200" dirty="0">
                <a:solidFill>
                  <a:schemeClr val="tx1"/>
                </a:solidFill>
                <a:effectLst/>
                <a:latin typeface="+mn-lt"/>
                <a:ea typeface="+mn-ea"/>
                <a:cs typeface="+mn-cs"/>
              </a:rPr>
              <a:t>reasons why they should</a:t>
            </a:r>
            <a:r>
              <a:rPr lang="en-US" sz="1200" kern="1200" dirty="0">
                <a:solidFill>
                  <a:schemeClr val="tx1"/>
                </a:solidFill>
                <a:effectLst/>
                <a:latin typeface="+mn-lt"/>
                <a:ea typeface="+mn-ea"/>
                <a:cs typeface="+mn-cs"/>
              </a:rPr>
              <a:t> improve their health, but </a:t>
            </a:r>
            <a:r>
              <a:rPr lang="en-US" sz="1200" u="sng" kern="1200" dirty="0">
                <a:solidFill>
                  <a:schemeClr val="tx1"/>
                </a:solidFill>
                <a:effectLst/>
                <a:latin typeface="+mn-lt"/>
                <a:ea typeface="+mn-ea"/>
                <a:cs typeface="+mn-cs"/>
              </a:rPr>
              <a:t>easy ways they can act right now</a:t>
            </a:r>
            <a:r>
              <a:rPr lang="en-US" sz="1200" u="none"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AI-powered messages encourage proactive — not reactive — health actions, helping members make smarter choices. </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We leverage 14 risk models to better identify members who are clinically and/or financially at-risk. Members receive a risk score to help identify the likelihood of health events. Personalized care guidance for members is driven by clinical and financial risk conditions.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Easily syncs with fitness trackers, glucose monitors, and other devices, so members can connect with the all the ways they stay healthy, and you can easily create fitness challenges and incentives. </a:t>
            </a: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Through the My Health &amp; Wellness Dashboard, we provide and personalized action plans to achieve the desired outcome. Members create personalized clinical action plans to help them reach health goals. Just some of the Clinical Action Plans available through Sydney Health include: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Achieve a healthy weight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Eat healthy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Get active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Increase energy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Reduce stress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Sleep better</a:t>
            </a:r>
            <a:endParaRPr lang="en-US" sz="1200" b="0" kern="1200" dirty="0">
              <a:solidFill>
                <a:schemeClr val="tx1"/>
              </a:solidFill>
              <a:effectLst/>
              <a:latin typeface="+mn-lt"/>
              <a:ea typeface="+mn-ea"/>
              <a:cs typeface="+mn-cs"/>
            </a:endParaRPr>
          </a:p>
          <a:p>
            <a:endParaRPr lang="en-US" b="0" dirty="0"/>
          </a:p>
          <a:p>
            <a:pPr marL="171450" indent="-171450">
              <a:buFont typeface="Arial" panose="020B0604020202020204" pitchFamily="34" charset="0"/>
              <a:buChar char="•"/>
            </a:pPr>
            <a:r>
              <a:rPr lang="en-US" b="0" dirty="0"/>
              <a:t>Finally, Sydney Health features real-time connection to wellness programs, services and medical professional to resolve members’ health issues and close care gaps instantly.</a:t>
            </a:r>
          </a:p>
          <a:p>
            <a:pPr marL="171450" indent="-171450">
              <a:buFont typeface="Arial" panose="020B0604020202020204" pitchFamily="34" charset="0"/>
              <a:buChar char="•"/>
            </a:pPr>
            <a:endParaRPr lang="en-US" b="0" dirty="0"/>
          </a:p>
          <a:p>
            <a:pPr marL="0" indent="0">
              <a:buFont typeface="Arial" panose="020B0604020202020204" pitchFamily="34" charset="0"/>
              <a:buNone/>
            </a:pPr>
            <a:r>
              <a:rPr lang="en-US" b="0" dirty="0"/>
              <a:t>Because of our focus on helping members be proactive and providing real steps they can take to improve their health, we’re seeing better adoption rates and driving more meaningful engagement — a 131% increase in app utilization of health and wellness tools.</a:t>
            </a:r>
          </a:p>
        </p:txBody>
      </p:sp>
      <p:sp>
        <p:nvSpPr>
          <p:cNvPr id="4" name="Slide Number Placeholder 3"/>
          <p:cNvSpPr>
            <a:spLocks noGrp="1"/>
          </p:cNvSpPr>
          <p:nvPr>
            <p:ph type="sldNum" sz="quarter" idx="5"/>
          </p:nvPr>
        </p:nvSpPr>
        <p:spPr/>
        <p:txBody>
          <a:bodyPr/>
          <a:lstStyle/>
          <a:p>
            <a:fld id="{CE8913B0-D922-824E-9D05-E1AFB9E2D258}" type="slidenum">
              <a:rPr lang="en-US" smtClean="0"/>
              <a:t>7</a:t>
            </a:fld>
            <a:endParaRPr lang="en-US"/>
          </a:p>
        </p:txBody>
      </p:sp>
    </p:spTree>
    <p:extLst>
      <p:ext uri="{BB962C8B-B14F-4D97-AF65-F5344CB8AC3E}">
        <p14:creationId xmlns:p14="http://schemas.microsoft.com/office/powerpoint/2010/main" val="408382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Thanks to Sydney Health, it’s easier for members to connect digitally, on their own terms, in ways that fit best with how they live their lives. We’ve driven nearly 60% more digital interactions than phone calls, underscoring just how much digital has become members’ first choice for issue resolution.</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It’s all part of creating a simple and unified member experience that empowers real choices, real change, and better health — no matter how you connect.</a:t>
            </a:r>
          </a:p>
          <a:p>
            <a:endParaRPr lang="en-US"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Simplify your health care with intuitive digital tools – Powerful self-service tools help members get things done easily — find care, compare costs, set personal preferences when searching for providers, and so much more.</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By adding the Anthem Skill to their Alexa-connected devices, members can ask Alexa for quick answers to their benefits questions, request ID cards and other tasks.</a:t>
            </a: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Talk to a real person by call, text, or interactive chat – We know there’s no substitute for a real person who’s here to help. At Anthem, we make sure the human element is front and center for everyone, with Member Services teams you can reach through phone, text, or online. Find answers to basic health care questions or connect to other Anthem experts who can help you with health needs.</a:t>
            </a:r>
          </a:p>
          <a:p>
            <a:pPr marL="171450" lvl="0" indent="-171450">
              <a:buFont typeface="Arial" panose="020B0604020202020204" pitchFamily="34" charset="0"/>
              <a:buChar char="•"/>
            </a:pPr>
            <a:endParaRPr lang="en-US" sz="1200" b="0" kern="1200" dirty="0">
              <a:solidFill>
                <a:schemeClr val="tx1"/>
              </a:solidFill>
              <a:effectLst/>
              <a:latin typeface="+mn-lt"/>
              <a:ea typeface="+mn-ea"/>
              <a:cs typeface="+mn-cs"/>
            </a:endParaRPr>
          </a:p>
          <a:p>
            <a:pPr marL="0" lvl="0" indent="0">
              <a:buFont typeface="Arial" panose="020B0604020202020204" pitchFamily="34" charset="0"/>
              <a:buNone/>
            </a:pPr>
            <a:r>
              <a:rPr lang="en-US" sz="1200" b="0" kern="1200" dirty="0">
                <a:solidFill>
                  <a:schemeClr val="tx1"/>
                </a:solidFill>
                <a:effectLst/>
                <a:latin typeface="+mn-lt"/>
                <a:ea typeface="+mn-ea"/>
                <a:cs typeface="+mn-cs"/>
              </a:rPr>
              <a:t>No matter how members connect, they are always connected to a powerful experience. One that’s personalized to them and anchored by Sydney.</a:t>
            </a:r>
          </a:p>
          <a:p>
            <a:endParaRPr lang="en-US" dirty="0"/>
          </a:p>
        </p:txBody>
      </p:sp>
      <p:sp>
        <p:nvSpPr>
          <p:cNvPr id="4" name="Slide Number Placeholder 3"/>
          <p:cNvSpPr>
            <a:spLocks noGrp="1"/>
          </p:cNvSpPr>
          <p:nvPr>
            <p:ph type="sldNum" sz="quarter" idx="5"/>
          </p:nvPr>
        </p:nvSpPr>
        <p:spPr/>
        <p:txBody>
          <a:bodyPr/>
          <a:lstStyle/>
          <a:p>
            <a:fld id="{CE8913B0-D922-824E-9D05-E1AFB9E2D258}" type="slidenum">
              <a:rPr lang="en-US" smtClean="0"/>
              <a:t>8</a:t>
            </a:fld>
            <a:endParaRPr lang="en-US"/>
          </a:p>
        </p:txBody>
      </p:sp>
    </p:spTree>
    <p:extLst>
      <p:ext uri="{BB962C8B-B14F-4D97-AF65-F5344CB8AC3E}">
        <p14:creationId xmlns:p14="http://schemas.microsoft.com/office/powerpoint/2010/main" val="3660934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it’s not just Sydney Health. It’s all part of Anthem’s cohesive, constantly evolving digital platform, the first of its kind in the industry — and that’s just the beginning.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Our platform fully integrates digital-first products and experiences into every point of interaction throughout the ecosystem. Together, we’re transforming the industry’s largest collection of health data into engagement-building insights and better outcomes.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Digital and data fuel every aspect of this platform — how members experience care through Sydney Health and Anthem.com;  how providers share insights for better care delivery; how employers and brokers manage their plans and populations; and how the entire health care community works better together.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That’s how our single, digital-first platform connects the entire world of health.</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E8913B0-D922-824E-9D05-E1AFB9E2D258}" type="slidenum">
              <a:rPr lang="en-US" smtClean="0"/>
              <a:t>9</a:t>
            </a:fld>
            <a:endParaRPr lang="en-US"/>
          </a:p>
        </p:txBody>
      </p:sp>
    </p:spTree>
    <p:extLst>
      <p:ext uri="{BB962C8B-B14F-4D97-AF65-F5344CB8AC3E}">
        <p14:creationId xmlns:p14="http://schemas.microsoft.com/office/powerpoint/2010/main" val="2990383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558800" y="964505"/>
            <a:ext cx="8026400" cy="756919"/>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10/23/2020</a:t>
            </a:fld>
            <a:endParaRPr lang="en-US"/>
          </a:p>
        </p:txBody>
      </p:sp>
      <p:sp>
        <p:nvSpPr>
          <p:cNvPr id="6" name="Holder 6"/>
          <p:cNvSpPr>
            <a:spLocks noGrp="1"/>
          </p:cNvSpPr>
          <p:nvPr>
            <p:ph type="sldNum" sz="quarter" idx="7"/>
          </p:nvPr>
        </p:nvSpPr>
        <p:spPr/>
        <p:txBody>
          <a:bodyPr lIns="0" tIns="0" rIns="0" bIns="0"/>
          <a:lstStyle>
            <a:lvl1pPr>
              <a:defRPr sz="700" b="0" i="0">
                <a:solidFill>
                  <a:srgbClr val="31383C"/>
                </a:solidFill>
                <a:latin typeface="Arial"/>
                <a:cs typeface="Arial"/>
              </a:defRPr>
            </a:lvl1pPr>
          </a:lstStyle>
          <a:p>
            <a:pPr marL="38100">
              <a:lnSpc>
                <a:spcPct val="100000"/>
              </a:lnSpc>
              <a:spcBef>
                <a:spcPts val="30"/>
              </a:spcBef>
            </a:pPr>
            <a:fld id="{81D60167-4931-47E6-BA6A-407CBD079E47}" type="slidenum">
              <a:rPr dirty="0"/>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002D57"/>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600" b="1" i="0">
                <a:solidFill>
                  <a:srgbClr val="0079C2"/>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10/23/2020</a:t>
            </a:fld>
            <a:endParaRPr lang="en-US"/>
          </a:p>
        </p:txBody>
      </p:sp>
      <p:sp>
        <p:nvSpPr>
          <p:cNvPr id="6" name="Holder 6"/>
          <p:cNvSpPr>
            <a:spLocks noGrp="1"/>
          </p:cNvSpPr>
          <p:nvPr>
            <p:ph type="sldNum" sz="quarter" idx="7"/>
          </p:nvPr>
        </p:nvSpPr>
        <p:spPr/>
        <p:txBody>
          <a:bodyPr lIns="0" tIns="0" rIns="0" bIns="0"/>
          <a:lstStyle>
            <a:lvl1pPr>
              <a:defRPr sz="700" b="0" i="0">
                <a:solidFill>
                  <a:srgbClr val="31383C"/>
                </a:solidFill>
                <a:latin typeface="Arial"/>
                <a:cs typeface="Arial"/>
              </a:defRPr>
            </a:lvl1pPr>
          </a:lstStyle>
          <a:p>
            <a:pPr marL="38100">
              <a:lnSpc>
                <a:spcPct val="100000"/>
              </a:lnSpc>
              <a:spcBef>
                <a:spcPts val="30"/>
              </a:spcBef>
            </a:pPr>
            <a:fld id="{81D60167-4931-47E6-BA6A-407CBD079E47}" type="slidenum">
              <a:rPr dirty="0"/>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002D57"/>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10/23/2020</a:t>
            </a:fld>
            <a:endParaRPr lang="en-US"/>
          </a:p>
        </p:txBody>
      </p:sp>
      <p:sp>
        <p:nvSpPr>
          <p:cNvPr id="7" name="Holder 7"/>
          <p:cNvSpPr>
            <a:spLocks noGrp="1"/>
          </p:cNvSpPr>
          <p:nvPr>
            <p:ph type="sldNum" sz="quarter" idx="7"/>
          </p:nvPr>
        </p:nvSpPr>
        <p:spPr/>
        <p:txBody>
          <a:bodyPr lIns="0" tIns="0" rIns="0" bIns="0"/>
          <a:lstStyle>
            <a:lvl1pPr>
              <a:defRPr sz="700" b="0" i="0">
                <a:solidFill>
                  <a:srgbClr val="31383C"/>
                </a:solidFill>
                <a:latin typeface="Arial"/>
                <a:cs typeface="Arial"/>
              </a:defRPr>
            </a:lvl1pPr>
          </a:lstStyle>
          <a:p>
            <a:pPr marL="38100">
              <a:lnSpc>
                <a:spcPct val="100000"/>
              </a:lnSpc>
              <a:spcBef>
                <a:spcPts val="30"/>
              </a:spcBef>
            </a:pPr>
            <a:fld id="{81D60167-4931-47E6-BA6A-407CBD079E47}" type="slidenum">
              <a:rPr dirty="0"/>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rgbClr val="002D57"/>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10/23/2020</a:t>
            </a:fld>
            <a:endParaRPr lang="en-US"/>
          </a:p>
        </p:txBody>
      </p:sp>
      <p:sp>
        <p:nvSpPr>
          <p:cNvPr id="5" name="Holder 5"/>
          <p:cNvSpPr>
            <a:spLocks noGrp="1"/>
          </p:cNvSpPr>
          <p:nvPr>
            <p:ph type="sldNum" sz="quarter" idx="7"/>
          </p:nvPr>
        </p:nvSpPr>
        <p:spPr/>
        <p:txBody>
          <a:bodyPr lIns="0" tIns="0" rIns="0" bIns="0"/>
          <a:lstStyle>
            <a:lvl1pPr>
              <a:defRPr sz="700" b="0" i="0">
                <a:solidFill>
                  <a:srgbClr val="31383C"/>
                </a:solidFill>
                <a:latin typeface="Arial"/>
                <a:cs typeface="Arial"/>
              </a:defRPr>
            </a:lvl1pPr>
          </a:lstStyle>
          <a:p>
            <a:pPr marL="38100">
              <a:lnSpc>
                <a:spcPct val="100000"/>
              </a:lnSpc>
              <a:spcBef>
                <a:spcPts val="30"/>
              </a:spcBef>
            </a:pPr>
            <a:fld id="{81D60167-4931-47E6-BA6A-407CBD079E47}" type="slidenum">
              <a:rPr dirty="0"/>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10/23/2020</a:t>
            </a:fld>
            <a:endParaRPr lang="en-US"/>
          </a:p>
        </p:txBody>
      </p:sp>
      <p:sp>
        <p:nvSpPr>
          <p:cNvPr id="4" name="Holder 4"/>
          <p:cNvSpPr>
            <a:spLocks noGrp="1"/>
          </p:cNvSpPr>
          <p:nvPr>
            <p:ph type="sldNum" sz="quarter" idx="7"/>
          </p:nvPr>
        </p:nvSpPr>
        <p:spPr/>
        <p:txBody>
          <a:bodyPr lIns="0" tIns="0" rIns="0" bIns="0"/>
          <a:lstStyle>
            <a:lvl1pPr>
              <a:defRPr sz="700" b="0" i="0">
                <a:solidFill>
                  <a:srgbClr val="31383C"/>
                </a:solidFill>
                <a:latin typeface="Arial"/>
                <a:cs typeface="Arial"/>
              </a:defRPr>
            </a:lvl1pPr>
          </a:lstStyle>
          <a:p>
            <a:pPr marL="38100">
              <a:lnSpc>
                <a:spcPct val="100000"/>
              </a:lnSpc>
              <a:spcBef>
                <a:spcPts val="30"/>
              </a:spcBef>
            </a:pPr>
            <a:fld id="{81D60167-4931-47E6-BA6A-407CBD079E47}" type="slidenum">
              <a:rPr dirty="0"/>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438156" y="496627"/>
            <a:ext cx="4267687" cy="299720"/>
          </a:xfrm>
          <a:prstGeom prst="rect">
            <a:avLst/>
          </a:prstGeom>
        </p:spPr>
        <p:txBody>
          <a:bodyPr wrap="square" lIns="0" tIns="0" rIns="0" bIns="0">
            <a:spAutoFit/>
          </a:bodyPr>
          <a:lstStyle>
            <a:lvl1pPr>
              <a:defRPr sz="1800" b="1" i="0">
                <a:solidFill>
                  <a:srgbClr val="002D57"/>
                </a:solidFill>
                <a:latin typeface="Arial"/>
                <a:cs typeface="Arial"/>
              </a:defRPr>
            </a:lvl1pPr>
          </a:lstStyle>
          <a:p>
            <a:endParaRPr/>
          </a:p>
        </p:txBody>
      </p:sp>
      <p:sp>
        <p:nvSpPr>
          <p:cNvPr id="3" name="Holder 3"/>
          <p:cNvSpPr>
            <a:spLocks noGrp="1"/>
          </p:cNvSpPr>
          <p:nvPr>
            <p:ph type="body" idx="1"/>
          </p:nvPr>
        </p:nvSpPr>
        <p:spPr>
          <a:xfrm>
            <a:off x="808746" y="2397759"/>
            <a:ext cx="7526507" cy="3931920"/>
          </a:xfrm>
          <a:prstGeom prst="rect">
            <a:avLst/>
          </a:prstGeom>
        </p:spPr>
        <p:txBody>
          <a:bodyPr wrap="square" lIns="0" tIns="0" rIns="0" bIns="0">
            <a:spAutoFit/>
          </a:bodyPr>
          <a:lstStyle>
            <a:lvl1pPr>
              <a:defRPr sz="1600" b="1" i="0">
                <a:solidFill>
                  <a:srgbClr val="0079C2"/>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10/23/2020</a:t>
            </a:fld>
            <a:endParaRPr lang="en-US"/>
          </a:p>
        </p:txBody>
      </p:sp>
      <p:sp>
        <p:nvSpPr>
          <p:cNvPr id="6" name="Holder 6"/>
          <p:cNvSpPr>
            <a:spLocks noGrp="1"/>
          </p:cNvSpPr>
          <p:nvPr>
            <p:ph type="sldNum" sz="quarter" idx="7"/>
          </p:nvPr>
        </p:nvSpPr>
        <p:spPr>
          <a:xfrm>
            <a:off x="8820150" y="6543792"/>
            <a:ext cx="175259" cy="125095"/>
          </a:xfrm>
          <a:prstGeom prst="rect">
            <a:avLst/>
          </a:prstGeom>
        </p:spPr>
        <p:txBody>
          <a:bodyPr wrap="square" lIns="0" tIns="0" rIns="0" bIns="0">
            <a:spAutoFit/>
          </a:bodyPr>
          <a:lstStyle>
            <a:lvl1pPr>
              <a:defRPr sz="700" b="0" i="0">
                <a:solidFill>
                  <a:srgbClr val="31383C"/>
                </a:solidFill>
                <a:latin typeface="Arial"/>
                <a:cs typeface="Arial"/>
              </a:defRPr>
            </a:lvl1pPr>
          </a:lstStyle>
          <a:p>
            <a:pPr marL="38100">
              <a:lnSpc>
                <a:spcPct val="100000"/>
              </a:lnSpc>
              <a:spcBef>
                <a:spcPts val="30"/>
              </a:spcBef>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9.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16.tiff"/><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tiff"/><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frisbee in the air&#10;&#10;Description automatically generated">
            <a:extLst>
              <a:ext uri="{FF2B5EF4-FFF2-40B4-BE49-F238E27FC236}">
                <a16:creationId xmlns:a16="http://schemas.microsoft.com/office/drawing/2014/main" id="{774A9E10-9093-7742-ABCF-8F00BBA0AF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9144000" cy="6851904"/>
          </a:xfrm>
          <a:prstGeom prst="rect">
            <a:avLst/>
          </a:prstGeom>
        </p:spPr>
      </p:pic>
      <p:sp>
        <p:nvSpPr>
          <p:cNvPr id="7" name="TextBox 6">
            <a:extLst>
              <a:ext uri="{FF2B5EF4-FFF2-40B4-BE49-F238E27FC236}">
                <a16:creationId xmlns:a16="http://schemas.microsoft.com/office/drawing/2014/main" id="{AC57D61C-D112-7C47-BA88-72D8350F00CF}"/>
              </a:ext>
            </a:extLst>
          </p:cNvPr>
          <p:cNvSpPr txBox="1"/>
          <p:nvPr/>
        </p:nvSpPr>
        <p:spPr>
          <a:xfrm>
            <a:off x="369651" y="3368146"/>
            <a:ext cx="8774348" cy="1941685"/>
          </a:xfrm>
          <a:prstGeom prst="rect">
            <a:avLst/>
          </a:prstGeom>
          <a:noFill/>
        </p:spPr>
        <p:txBody>
          <a:bodyPr wrap="square" rtlCol="0">
            <a:spAutoFit/>
          </a:bodyPr>
          <a:lstStyle/>
          <a:p>
            <a:pPr>
              <a:lnSpc>
                <a:spcPct val="75000"/>
              </a:lnSpc>
            </a:pPr>
            <a:r>
              <a:rPr lang="en-US" sz="8000" b="1" spc="-500" dirty="0">
                <a:solidFill>
                  <a:schemeClr val="bg1"/>
                </a:solidFill>
                <a:latin typeface="Arial" panose="020B0604020202020204" pitchFamily="34" charset="0"/>
                <a:cs typeface="Arial" panose="020B0604020202020204" pitchFamily="34" charset="0"/>
              </a:rPr>
              <a:t>True health </a:t>
            </a:r>
            <a:br>
              <a:rPr lang="en-US" sz="8000" b="1" spc="-500" dirty="0">
                <a:solidFill>
                  <a:schemeClr val="bg1"/>
                </a:solidFill>
                <a:latin typeface="Arial" panose="020B0604020202020204" pitchFamily="34" charset="0"/>
                <a:cs typeface="Arial" panose="020B0604020202020204" pitchFamily="34" charset="0"/>
              </a:rPr>
            </a:br>
            <a:r>
              <a:rPr lang="en-US" sz="8000" b="1" spc="-500" dirty="0">
                <a:solidFill>
                  <a:srgbClr val="FAB71E"/>
                </a:solidFill>
                <a:latin typeface="Arial" panose="020B0604020202020204" pitchFamily="34" charset="0"/>
                <a:cs typeface="Arial" panose="020B0604020202020204" pitchFamily="34" charset="0"/>
              </a:rPr>
              <a:t>empowerment</a:t>
            </a:r>
          </a:p>
        </p:txBody>
      </p:sp>
      <p:sp>
        <p:nvSpPr>
          <p:cNvPr id="12" name="TextBox 11">
            <a:extLst>
              <a:ext uri="{FF2B5EF4-FFF2-40B4-BE49-F238E27FC236}">
                <a16:creationId xmlns:a16="http://schemas.microsoft.com/office/drawing/2014/main" id="{649E7A82-49F8-AA49-AA42-7B4D3D9898C6}"/>
              </a:ext>
            </a:extLst>
          </p:cNvPr>
          <p:cNvSpPr txBox="1"/>
          <p:nvPr/>
        </p:nvSpPr>
        <p:spPr>
          <a:xfrm>
            <a:off x="473070" y="5366138"/>
            <a:ext cx="7548663" cy="461665"/>
          </a:xfrm>
          <a:prstGeom prst="rect">
            <a:avLst/>
          </a:prstGeom>
          <a:noFill/>
        </p:spPr>
        <p:txBody>
          <a:bodyPr wrap="square" rtlCol="0">
            <a:spAutoFit/>
          </a:bodyPr>
          <a:lstStyle/>
          <a:p>
            <a:r>
              <a:rPr lang="en-US" sz="2400" b="1" spc="-60" dirty="0">
                <a:solidFill>
                  <a:schemeClr val="bg1"/>
                </a:solidFill>
                <a:latin typeface="Arial" panose="020B0604020202020204" pitchFamily="34" charset="0"/>
                <a:cs typeface="Arial" panose="020B0604020202020204" pitchFamily="34" charset="0"/>
              </a:rPr>
              <a:t>A digital-first platform for </a:t>
            </a:r>
            <a:r>
              <a:rPr lang="en-US" sz="2400" b="1" spc="-60" dirty="0">
                <a:solidFill>
                  <a:srgbClr val="FAB71E"/>
                </a:solidFill>
                <a:latin typeface="Arial" panose="020B0604020202020204" pitchFamily="34" charset="0"/>
                <a:cs typeface="Arial" panose="020B0604020202020204" pitchFamily="34" charset="0"/>
              </a:rPr>
              <a:t>change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651" y="350503"/>
            <a:ext cx="2489052" cy="135881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k object 16">
            <a:extLst>
              <a:ext uri="{FF2B5EF4-FFF2-40B4-BE49-F238E27FC236}">
                <a16:creationId xmlns:a16="http://schemas.microsoft.com/office/drawing/2014/main" id="{C8B0F358-CB12-2540-9415-13FCC2F54AE1}"/>
              </a:ext>
            </a:extLst>
          </p:cNvPr>
          <p:cNvSpPr/>
          <p:nvPr/>
        </p:nvSpPr>
        <p:spPr>
          <a:xfrm>
            <a:off x="0" y="-2064"/>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F0F5F6"/>
          </a:solidFill>
        </p:spPr>
        <p:txBody>
          <a:bodyPr wrap="square" lIns="0" tIns="0" rIns="0" bIns="0" rtlCol="0"/>
          <a:lstStyle/>
          <a:p>
            <a:endParaRPr/>
          </a:p>
        </p:txBody>
      </p:sp>
      <p:sp>
        <p:nvSpPr>
          <p:cNvPr id="4" name="TextBox 3">
            <a:extLst>
              <a:ext uri="{FF2B5EF4-FFF2-40B4-BE49-F238E27FC236}">
                <a16:creationId xmlns:a16="http://schemas.microsoft.com/office/drawing/2014/main" id="{72723BD0-A7B5-0D4D-B577-8932E3AEED21}"/>
              </a:ext>
            </a:extLst>
          </p:cNvPr>
          <p:cNvSpPr txBox="1"/>
          <p:nvPr/>
        </p:nvSpPr>
        <p:spPr>
          <a:xfrm>
            <a:off x="472752" y="482621"/>
            <a:ext cx="8068164" cy="563231"/>
          </a:xfrm>
          <a:prstGeom prst="rect">
            <a:avLst/>
          </a:prstGeom>
          <a:noFill/>
        </p:spPr>
        <p:txBody>
          <a:bodyPr wrap="square" rtlCol="0">
            <a:spAutoFit/>
          </a:bodyPr>
          <a:lstStyle/>
          <a:p>
            <a:pPr>
              <a:lnSpc>
                <a:spcPct val="85000"/>
              </a:lnSpc>
            </a:pPr>
            <a:r>
              <a:rPr lang="en-US" sz="3600" b="1" spc="-100" dirty="0">
                <a:solidFill>
                  <a:srgbClr val="31383C"/>
                </a:solidFill>
                <a:latin typeface="Arial" panose="020B0604020202020204" pitchFamily="34" charset="0"/>
                <a:cs typeface="Arial" panose="020B0604020202020204" pitchFamily="34" charset="0"/>
              </a:rPr>
              <a:t>Fast-tracking the </a:t>
            </a:r>
            <a:r>
              <a:rPr lang="en-US" sz="3600" b="1" spc="-100" dirty="0">
                <a:solidFill>
                  <a:srgbClr val="0079C2"/>
                </a:solidFill>
                <a:latin typeface="Arial" panose="020B0604020202020204" pitchFamily="34" charset="0"/>
                <a:cs typeface="Arial" panose="020B0604020202020204" pitchFamily="34" charset="0"/>
              </a:rPr>
              <a:t>future of digital care </a:t>
            </a:r>
          </a:p>
        </p:txBody>
      </p:sp>
      <p:sp>
        <p:nvSpPr>
          <p:cNvPr id="5" name="TextBox 4">
            <a:extLst>
              <a:ext uri="{FF2B5EF4-FFF2-40B4-BE49-F238E27FC236}">
                <a16:creationId xmlns:a16="http://schemas.microsoft.com/office/drawing/2014/main" id="{0F21A8AB-E285-FA46-8BC8-A9413C45D0C6}"/>
              </a:ext>
            </a:extLst>
          </p:cNvPr>
          <p:cNvSpPr txBox="1"/>
          <p:nvPr/>
        </p:nvSpPr>
        <p:spPr>
          <a:xfrm>
            <a:off x="483026" y="1361860"/>
            <a:ext cx="7775758" cy="523220"/>
          </a:xfrm>
          <a:prstGeom prst="rect">
            <a:avLst/>
          </a:prstGeom>
          <a:noFill/>
        </p:spPr>
        <p:txBody>
          <a:bodyPr wrap="square" rtlCol="0">
            <a:spAutoFit/>
          </a:bodyPr>
          <a:lstStyle/>
          <a:p>
            <a:pPr>
              <a:spcAft>
                <a:spcPts val="600"/>
              </a:spcAft>
            </a:pPr>
            <a:r>
              <a:rPr lang="en-US" sz="1400" spc="-10" dirty="0">
                <a:solidFill>
                  <a:srgbClr val="31383C"/>
                </a:solidFill>
                <a:latin typeface="Arial" panose="020B0604020202020204" pitchFamily="34" charset="0"/>
                <a:cs typeface="Arial" panose="020B0604020202020204" pitchFamily="34" charset="0"/>
              </a:rPr>
              <a:t>Anchored by Sydney Health, our platform is enabling new possibilities that will transform what digital care can do.</a:t>
            </a:r>
          </a:p>
        </p:txBody>
      </p:sp>
      <p:sp>
        <p:nvSpPr>
          <p:cNvPr id="11" name="object 8">
            <a:extLst>
              <a:ext uri="{FF2B5EF4-FFF2-40B4-BE49-F238E27FC236}">
                <a16:creationId xmlns:a16="http://schemas.microsoft.com/office/drawing/2014/main" id="{0BCC6A0F-81AB-8A44-9FC0-3DD12B113EE4}"/>
              </a:ext>
            </a:extLst>
          </p:cNvPr>
          <p:cNvSpPr/>
          <p:nvPr/>
        </p:nvSpPr>
        <p:spPr>
          <a:xfrm>
            <a:off x="0" y="3500858"/>
            <a:ext cx="9144000" cy="0"/>
          </a:xfrm>
          <a:custGeom>
            <a:avLst/>
            <a:gdLst/>
            <a:ahLst/>
            <a:cxnLst/>
            <a:rect l="l" t="t" r="r" b="b"/>
            <a:pathLst>
              <a:path w="9144000">
                <a:moveTo>
                  <a:pt x="0" y="0"/>
                </a:moveTo>
                <a:lnTo>
                  <a:pt x="9144000" y="0"/>
                </a:lnTo>
              </a:path>
            </a:pathLst>
          </a:custGeom>
          <a:ln w="12700">
            <a:solidFill>
              <a:srgbClr val="69B3E7"/>
            </a:solidFill>
          </a:ln>
        </p:spPr>
        <p:txBody>
          <a:bodyPr wrap="square" lIns="0" tIns="0" rIns="0" bIns="0" rtlCol="0"/>
          <a:lstStyle/>
          <a:p>
            <a:endParaRPr/>
          </a:p>
        </p:txBody>
      </p:sp>
      <p:sp>
        <p:nvSpPr>
          <p:cNvPr id="12" name="TextBox 11">
            <a:extLst>
              <a:ext uri="{FF2B5EF4-FFF2-40B4-BE49-F238E27FC236}">
                <a16:creationId xmlns:a16="http://schemas.microsoft.com/office/drawing/2014/main" id="{DBE98536-E0BC-3942-A323-29D82E1DFD4F}"/>
              </a:ext>
            </a:extLst>
          </p:cNvPr>
          <p:cNvSpPr txBox="1"/>
          <p:nvPr/>
        </p:nvSpPr>
        <p:spPr>
          <a:xfrm>
            <a:off x="563879" y="4705962"/>
            <a:ext cx="2004061" cy="535531"/>
          </a:xfrm>
          <a:prstGeom prst="rect">
            <a:avLst/>
          </a:prstGeom>
          <a:noFill/>
        </p:spPr>
        <p:txBody>
          <a:bodyPr wrap="square" rtlCol="0">
            <a:spAutoFit/>
          </a:bodyPr>
          <a:lstStyle/>
          <a:p>
            <a:pPr algn="ctr">
              <a:lnSpc>
                <a:spcPct val="90000"/>
              </a:lnSpc>
            </a:pPr>
            <a:r>
              <a:rPr lang="en-US" sz="1600" b="1" spc="-40" dirty="0">
                <a:solidFill>
                  <a:srgbClr val="0079C2"/>
                </a:solidFill>
                <a:latin typeface="Arial" panose="020B0604020202020204" pitchFamily="34" charset="0"/>
                <a:cs typeface="Arial" panose="020B0604020202020204" pitchFamily="34" charset="0"/>
              </a:rPr>
              <a:t>Next-gen diabetes </a:t>
            </a:r>
            <a:br>
              <a:rPr lang="en-US" sz="1600" b="1" spc="-40" dirty="0">
                <a:solidFill>
                  <a:srgbClr val="0079C2"/>
                </a:solidFill>
                <a:latin typeface="Arial" panose="020B0604020202020204" pitchFamily="34" charset="0"/>
                <a:cs typeface="Arial" panose="020B0604020202020204" pitchFamily="34" charset="0"/>
              </a:rPr>
            </a:br>
            <a:r>
              <a:rPr lang="en-US" sz="1600" b="1" spc="-40" dirty="0">
                <a:solidFill>
                  <a:srgbClr val="0079C2"/>
                </a:solidFill>
                <a:latin typeface="Arial" panose="020B0604020202020204" pitchFamily="34" charset="0"/>
                <a:cs typeface="Arial" panose="020B0604020202020204" pitchFamily="34" charset="0"/>
              </a:rPr>
              <a:t>management</a:t>
            </a:r>
          </a:p>
        </p:txBody>
      </p:sp>
      <p:sp>
        <p:nvSpPr>
          <p:cNvPr id="13" name="TextBox 12">
            <a:extLst>
              <a:ext uri="{FF2B5EF4-FFF2-40B4-BE49-F238E27FC236}">
                <a16:creationId xmlns:a16="http://schemas.microsoft.com/office/drawing/2014/main" id="{632A37E2-5326-F040-8054-BE67ECCD2CAD}"/>
              </a:ext>
            </a:extLst>
          </p:cNvPr>
          <p:cNvSpPr txBox="1"/>
          <p:nvPr/>
        </p:nvSpPr>
        <p:spPr>
          <a:xfrm>
            <a:off x="3566159" y="4705962"/>
            <a:ext cx="2004061" cy="535531"/>
          </a:xfrm>
          <a:prstGeom prst="rect">
            <a:avLst/>
          </a:prstGeom>
          <a:noFill/>
        </p:spPr>
        <p:txBody>
          <a:bodyPr wrap="square" rtlCol="0">
            <a:spAutoFit/>
          </a:bodyPr>
          <a:lstStyle/>
          <a:p>
            <a:pPr algn="ctr">
              <a:lnSpc>
                <a:spcPct val="90000"/>
              </a:lnSpc>
            </a:pPr>
            <a:r>
              <a:rPr lang="en-US" sz="1600" b="1" spc="-40" dirty="0">
                <a:solidFill>
                  <a:srgbClr val="0079C2"/>
                </a:solidFill>
                <a:latin typeface="Arial" panose="020B0604020202020204" pitchFamily="34" charset="0"/>
                <a:cs typeface="Arial" panose="020B0604020202020204" pitchFamily="34" charset="0"/>
              </a:rPr>
              <a:t>Real-time asthma </a:t>
            </a:r>
            <a:br>
              <a:rPr lang="en-US" sz="1600" b="1" spc="-40" dirty="0">
                <a:solidFill>
                  <a:srgbClr val="0079C2"/>
                </a:solidFill>
                <a:latin typeface="Arial" panose="020B0604020202020204" pitchFamily="34" charset="0"/>
                <a:cs typeface="Arial" panose="020B0604020202020204" pitchFamily="34" charset="0"/>
              </a:rPr>
            </a:br>
            <a:r>
              <a:rPr lang="en-US" sz="1600" b="1" spc="-40" dirty="0">
                <a:solidFill>
                  <a:srgbClr val="0079C2"/>
                </a:solidFill>
                <a:latin typeface="Arial" panose="020B0604020202020204" pitchFamily="34" charset="0"/>
                <a:cs typeface="Arial" panose="020B0604020202020204" pitchFamily="34" charset="0"/>
              </a:rPr>
              <a:t>intervention</a:t>
            </a:r>
          </a:p>
        </p:txBody>
      </p:sp>
      <p:sp>
        <p:nvSpPr>
          <p:cNvPr id="14" name="TextBox 13">
            <a:extLst>
              <a:ext uri="{FF2B5EF4-FFF2-40B4-BE49-F238E27FC236}">
                <a16:creationId xmlns:a16="http://schemas.microsoft.com/office/drawing/2014/main" id="{0A41DBA1-4C97-7F48-B575-6A20EA18BA26}"/>
              </a:ext>
            </a:extLst>
          </p:cNvPr>
          <p:cNvSpPr txBox="1"/>
          <p:nvPr/>
        </p:nvSpPr>
        <p:spPr>
          <a:xfrm>
            <a:off x="6570942" y="4705962"/>
            <a:ext cx="2004061" cy="535531"/>
          </a:xfrm>
          <a:prstGeom prst="rect">
            <a:avLst/>
          </a:prstGeom>
          <a:noFill/>
        </p:spPr>
        <p:txBody>
          <a:bodyPr wrap="square" rtlCol="0">
            <a:spAutoFit/>
          </a:bodyPr>
          <a:lstStyle/>
          <a:p>
            <a:pPr algn="ctr">
              <a:lnSpc>
                <a:spcPct val="90000"/>
              </a:lnSpc>
            </a:pPr>
            <a:r>
              <a:rPr lang="en-US" sz="1600" b="1" spc="-40" dirty="0">
                <a:solidFill>
                  <a:srgbClr val="0079C2"/>
                </a:solidFill>
                <a:latin typeface="Arial" panose="020B0604020202020204" pitchFamily="34" charset="0"/>
                <a:cs typeface="Arial" panose="020B0604020202020204" pitchFamily="34" charset="0"/>
              </a:rPr>
              <a:t>Enhanced </a:t>
            </a:r>
            <a:br>
              <a:rPr lang="en-US" sz="1600" b="1" spc="-40" dirty="0">
                <a:solidFill>
                  <a:srgbClr val="0079C2"/>
                </a:solidFill>
                <a:latin typeface="Arial" panose="020B0604020202020204" pitchFamily="34" charset="0"/>
                <a:cs typeface="Arial" panose="020B0604020202020204" pitchFamily="34" charset="0"/>
              </a:rPr>
            </a:br>
            <a:r>
              <a:rPr lang="en-US" sz="1600" b="1" spc="-40" dirty="0">
                <a:solidFill>
                  <a:srgbClr val="0079C2"/>
                </a:solidFill>
                <a:latin typeface="Arial" panose="020B0604020202020204" pitchFamily="34" charset="0"/>
                <a:cs typeface="Arial" panose="020B0604020202020204" pitchFamily="34" charset="0"/>
              </a:rPr>
              <a:t>virtual care</a:t>
            </a:r>
          </a:p>
        </p:txBody>
      </p:sp>
      <p:sp>
        <p:nvSpPr>
          <p:cNvPr id="15" name="TextBox 14">
            <a:extLst>
              <a:ext uri="{FF2B5EF4-FFF2-40B4-BE49-F238E27FC236}">
                <a16:creationId xmlns:a16="http://schemas.microsoft.com/office/drawing/2014/main" id="{3345839A-55BA-F84E-88D2-9E4380C30292}"/>
              </a:ext>
            </a:extLst>
          </p:cNvPr>
          <p:cNvSpPr txBox="1"/>
          <p:nvPr/>
        </p:nvSpPr>
        <p:spPr>
          <a:xfrm>
            <a:off x="563879" y="5206260"/>
            <a:ext cx="2004061" cy="1015663"/>
          </a:xfrm>
          <a:prstGeom prst="rect">
            <a:avLst/>
          </a:prstGeom>
          <a:noFill/>
        </p:spPr>
        <p:txBody>
          <a:bodyPr wrap="square" rtlCol="0">
            <a:spAutoFit/>
          </a:bodyPr>
          <a:lstStyle/>
          <a:p>
            <a:pPr algn="ctr"/>
            <a:r>
              <a:rPr lang="en-US" sz="1200" dirty="0">
                <a:solidFill>
                  <a:srgbClr val="31383C"/>
                </a:solidFill>
                <a:latin typeface="Arial" panose="020B0604020202020204" pitchFamily="34" charset="0"/>
                <a:cs typeface="Arial" panose="020B0604020202020204" pitchFamily="34" charset="0"/>
              </a:rPr>
              <a:t>Smart-synced </a:t>
            </a:r>
            <a:br>
              <a:rPr lang="en-US" sz="1200" dirty="0">
                <a:solidFill>
                  <a:srgbClr val="31383C"/>
                </a:solidFill>
                <a:latin typeface="Arial" panose="020B0604020202020204" pitchFamily="34" charset="0"/>
                <a:cs typeface="Arial" panose="020B0604020202020204" pitchFamily="34" charset="0"/>
              </a:rPr>
            </a:br>
            <a:r>
              <a:rPr lang="en-US" sz="1200" dirty="0">
                <a:solidFill>
                  <a:srgbClr val="31383C"/>
                </a:solidFill>
                <a:latin typeface="Arial" panose="020B0604020202020204" pitchFamily="34" charset="0"/>
                <a:cs typeface="Arial" panose="020B0604020202020204" pitchFamily="34" charset="0"/>
              </a:rPr>
              <a:t>glucose monitors and proactive, personalized recommendations </a:t>
            </a:r>
            <a:br>
              <a:rPr lang="en-US" sz="1200" dirty="0">
                <a:solidFill>
                  <a:srgbClr val="31383C"/>
                </a:solidFill>
                <a:latin typeface="Arial" panose="020B0604020202020204" pitchFamily="34" charset="0"/>
                <a:cs typeface="Arial" panose="020B0604020202020204" pitchFamily="34" charset="0"/>
              </a:rPr>
            </a:br>
            <a:r>
              <a:rPr lang="en-US" sz="1200" dirty="0">
                <a:solidFill>
                  <a:srgbClr val="31383C"/>
                </a:solidFill>
                <a:latin typeface="Arial" panose="020B0604020202020204" pitchFamily="34" charset="0"/>
                <a:cs typeface="Arial" panose="020B0604020202020204" pitchFamily="34" charset="0"/>
              </a:rPr>
              <a:t>for healthy eating.</a:t>
            </a:r>
          </a:p>
        </p:txBody>
      </p:sp>
      <p:sp>
        <p:nvSpPr>
          <p:cNvPr id="16" name="TextBox 15">
            <a:extLst>
              <a:ext uri="{FF2B5EF4-FFF2-40B4-BE49-F238E27FC236}">
                <a16:creationId xmlns:a16="http://schemas.microsoft.com/office/drawing/2014/main" id="{F20261C9-383C-FC4F-B2B1-EB8604B22AC4}"/>
              </a:ext>
            </a:extLst>
          </p:cNvPr>
          <p:cNvSpPr txBox="1"/>
          <p:nvPr/>
        </p:nvSpPr>
        <p:spPr>
          <a:xfrm>
            <a:off x="3566159" y="5206260"/>
            <a:ext cx="2004061" cy="1015663"/>
          </a:xfrm>
          <a:prstGeom prst="rect">
            <a:avLst/>
          </a:prstGeom>
          <a:noFill/>
        </p:spPr>
        <p:txBody>
          <a:bodyPr wrap="square" rtlCol="0">
            <a:spAutoFit/>
          </a:bodyPr>
          <a:lstStyle/>
          <a:p>
            <a:pPr algn="ctr"/>
            <a:r>
              <a:rPr lang="en-US" sz="1200" dirty="0">
                <a:solidFill>
                  <a:srgbClr val="31383C"/>
                </a:solidFill>
                <a:latin typeface="Arial" panose="020B0604020202020204" pitchFamily="34" charset="0"/>
                <a:cs typeface="Arial" panose="020B0604020202020204" pitchFamily="34" charset="0"/>
              </a:rPr>
              <a:t>Wearable sensors detect bio-indicators of upcoming asthma attacks, helping </a:t>
            </a:r>
            <a:br>
              <a:rPr lang="en-US" sz="1200" dirty="0">
                <a:solidFill>
                  <a:srgbClr val="31383C"/>
                </a:solidFill>
                <a:latin typeface="Arial" panose="020B0604020202020204" pitchFamily="34" charset="0"/>
                <a:cs typeface="Arial" panose="020B0604020202020204" pitchFamily="34" charset="0"/>
              </a:rPr>
            </a:br>
            <a:r>
              <a:rPr lang="en-US" sz="1200" dirty="0">
                <a:solidFill>
                  <a:srgbClr val="31383C"/>
                </a:solidFill>
                <a:latin typeface="Arial" panose="020B0604020202020204" pitchFamily="34" charset="0"/>
                <a:cs typeface="Arial" panose="020B0604020202020204" pitchFamily="34" charset="0"/>
              </a:rPr>
              <a:t>to lessen symptoms </a:t>
            </a:r>
            <a:br>
              <a:rPr lang="en-US" sz="1200" dirty="0">
                <a:solidFill>
                  <a:srgbClr val="31383C"/>
                </a:solidFill>
                <a:latin typeface="Arial" panose="020B0604020202020204" pitchFamily="34" charset="0"/>
                <a:cs typeface="Arial" panose="020B0604020202020204" pitchFamily="34" charset="0"/>
              </a:rPr>
            </a:br>
            <a:r>
              <a:rPr lang="en-US" sz="1200" dirty="0">
                <a:solidFill>
                  <a:srgbClr val="31383C"/>
                </a:solidFill>
                <a:latin typeface="Arial" panose="020B0604020202020204" pitchFamily="34" charset="0"/>
                <a:cs typeface="Arial" panose="020B0604020202020204" pitchFamily="34" charset="0"/>
              </a:rPr>
              <a:t>before they start.</a:t>
            </a:r>
          </a:p>
        </p:txBody>
      </p:sp>
      <p:sp>
        <p:nvSpPr>
          <p:cNvPr id="17" name="TextBox 16">
            <a:extLst>
              <a:ext uri="{FF2B5EF4-FFF2-40B4-BE49-F238E27FC236}">
                <a16:creationId xmlns:a16="http://schemas.microsoft.com/office/drawing/2014/main" id="{401100E3-F853-BC40-BFA7-DACF6BBC631C}"/>
              </a:ext>
            </a:extLst>
          </p:cNvPr>
          <p:cNvSpPr txBox="1"/>
          <p:nvPr/>
        </p:nvSpPr>
        <p:spPr>
          <a:xfrm>
            <a:off x="6421582" y="5206260"/>
            <a:ext cx="2215767" cy="1015663"/>
          </a:xfrm>
          <a:prstGeom prst="rect">
            <a:avLst/>
          </a:prstGeom>
          <a:noFill/>
        </p:spPr>
        <p:txBody>
          <a:bodyPr wrap="square" rtlCol="0">
            <a:spAutoFit/>
          </a:bodyPr>
          <a:lstStyle/>
          <a:p>
            <a:pPr algn="ctr"/>
            <a:r>
              <a:rPr lang="en-US" sz="1200" dirty="0">
                <a:solidFill>
                  <a:srgbClr val="31383C"/>
                </a:solidFill>
                <a:latin typeface="Arial" panose="020B0604020202020204" pitchFamily="34" charset="0"/>
                <a:cs typeface="Arial" panose="020B0604020202020204" pitchFamily="34" charset="0"/>
              </a:rPr>
              <a:t>In-home smart devices for sharing vitals and conducting routine exams via video with a clinician, such as heart, lungs, ears, etc. </a:t>
            </a:r>
          </a:p>
        </p:txBody>
      </p:sp>
      <p:pic>
        <p:nvPicPr>
          <p:cNvPr id="21" name="Picture 20" descr="A picture containing person, holding, dark, screen&#10;&#10;Description automatically generated">
            <a:extLst>
              <a:ext uri="{FF2B5EF4-FFF2-40B4-BE49-F238E27FC236}">
                <a16:creationId xmlns:a16="http://schemas.microsoft.com/office/drawing/2014/main" id="{AE413D54-E87E-4041-87AE-46951F348AE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1223" y="2448559"/>
            <a:ext cx="2090057" cy="2079897"/>
          </a:xfrm>
          <a:prstGeom prst="rect">
            <a:avLst/>
          </a:prstGeom>
        </p:spPr>
      </p:pic>
      <p:pic>
        <p:nvPicPr>
          <p:cNvPr id="22" name="Picture 21" descr="A picture containing person, holding, dark, screen&#10;&#10;Description automatically generated">
            <a:extLst>
              <a:ext uri="{FF2B5EF4-FFF2-40B4-BE49-F238E27FC236}">
                <a16:creationId xmlns:a16="http://schemas.microsoft.com/office/drawing/2014/main" id="{F6D0508C-F16E-154F-B835-BEE43985B2D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25519" y="2448559"/>
            <a:ext cx="2082801" cy="2079897"/>
          </a:xfrm>
          <a:prstGeom prst="rect">
            <a:avLst/>
          </a:prstGeom>
        </p:spPr>
      </p:pic>
      <p:pic>
        <p:nvPicPr>
          <p:cNvPr id="23" name="Picture 22" descr="A picture containing person, holding, dark, screen&#10;&#10;Description automatically generated">
            <a:extLst>
              <a:ext uri="{FF2B5EF4-FFF2-40B4-BE49-F238E27FC236}">
                <a16:creationId xmlns:a16="http://schemas.microsoft.com/office/drawing/2014/main" id="{876FC983-8D51-8248-997C-591406E2A66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32879" y="2448559"/>
            <a:ext cx="2079897" cy="2079897"/>
          </a:xfrm>
          <a:prstGeom prst="rect">
            <a:avLst/>
          </a:prstGeom>
        </p:spPr>
      </p:pic>
      <p:sp>
        <p:nvSpPr>
          <p:cNvPr id="24" name="object 187">
            <a:extLst>
              <a:ext uri="{FF2B5EF4-FFF2-40B4-BE49-F238E27FC236}">
                <a16:creationId xmlns:a16="http://schemas.microsoft.com/office/drawing/2014/main" id="{79A5C839-4660-7845-98A4-0C83B316EB6F}"/>
              </a:ext>
            </a:extLst>
          </p:cNvPr>
          <p:cNvSpPr txBox="1">
            <a:spLocks noGrp="1"/>
          </p:cNvSpPr>
          <p:nvPr>
            <p:ph type="sldNum" sz="quarter" idx="7"/>
          </p:nvPr>
        </p:nvSpPr>
        <p:spPr>
          <a:xfrm>
            <a:off x="8820150" y="6543792"/>
            <a:ext cx="175259" cy="125095"/>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dirty="0"/>
              <a:t>10</a:t>
            </a:fld>
            <a:endParaRPr dirty="0"/>
          </a:p>
        </p:txBody>
      </p:sp>
    </p:spTree>
    <p:extLst>
      <p:ext uri="{BB962C8B-B14F-4D97-AF65-F5344CB8AC3E}">
        <p14:creationId xmlns:p14="http://schemas.microsoft.com/office/powerpoint/2010/main" val="3069698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erson in a suit and tie&#10;&#10;Description automatically generated">
            <a:extLst>
              <a:ext uri="{FF2B5EF4-FFF2-40B4-BE49-F238E27FC236}">
                <a16:creationId xmlns:a16="http://schemas.microsoft.com/office/drawing/2014/main" id="{51262252-0267-1C4B-A43F-85FDD7C95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9144000" cy="6851904"/>
          </a:xfrm>
          <a:prstGeom prst="rect">
            <a:avLst/>
          </a:prstGeom>
        </p:spPr>
      </p:pic>
      <p:sp>
        <p:nvSpPr>
          <p:cNvPr id="6" name="TextBox 5">
            <a:extLst>
              <a:ext uri="{FF2B5EF4-FFF2-40B4-BE49-F238E27FC236}">
                <a16:creationId xmlns:a16="http://schemas.microsoft.com/office/drawing/2014/main" id="{390891BC-8371-D14A-806A-3D7230C97CFE}"/>
              </a:ext>
            </a:extLst>
          </p:cNvPr>
          <p:cNvSpPr txBox="1"/>
          <p:nvPr/>
        </p:nvSpPr>
        <p:spPr>
          <a:xfrm>
            <a:off x="472751" y="482621"/>
            <a:ext cx="4849525" cy="1740476"/>
          </a:xfrm>
          <a:prstGeom prst="rect">
            <a:avLst/>
          </a:prstGeom>
          <a:noFill/>
        </p:spPr>
        <p:txBody>
          <a:bodyPr wrap="square" rtlCol="0">
            <a:spAutoFit/>
          </a:bodyPr>
          <a:lstStyle/>
          <a:p>
            <a:pPr>
              <a:lnSpc>
                <a:spcPct val="85000"/>
              </a:lnSpc>
            </a:pPr>
            <a:r>
              <a:rPr lang="en-US" sz="4200" b="1" spc="-100" dirty="0">
                <a:solidFill>
                  <a:schemeClr val="bg1"/>
                </a:solidFill>
                <a:latin typeface="Arial" panose="020B0604020202020204" pitchFamily="34" charset="0"/>
                <a:cs typeface="Arial" panose="020B0604020202020204" pitchFamily="34" charset="0"/>
              </a:rPr>
              <a:t>The right platform. The right moment.</a:t>
            </a:r>
            <a:br>
              <a:rPr lang="en-US" sz="4200" b="1" spc="-100" dirty="0">
                <a:solidFill>
                  <a:schemeClr val="bg1"/>
                </a:solidFill>
                <a:latin typeface="Arial" panose="020B0604020202020204" pitchFamily="34" charset="0"/>
                <a:cs typeface="Arial" panose="020B0604020202020204" pitchFamily="34" charset="0"/>
              </a:rPr>
            </a:br>
            <a:r>
              <a:rPr lang="en-US" sz="4200" b="1" spc="-100" dirty="0">
                <a:solidFill>
                  <a:srgbClr val="FAB71E"/>
                </a:solidFill>
                <a:latin typeface="Arial" panose="020B0604020202020204" pitchFamily="34" charset="0"/>
                <a:cs typeface="Arial" panose="020B0604020202020204" pitchFamily="34" charset="0"/>
              </a:rPr>
              <a:t>The right partner.</a:t>
            </a:r>
          </a:p>
        </p:txBody>
      </p:sp>
      <p:sp>
        <p:nvSpPr>
          <p:cNvPr id="11" name="TextBox 10">
            <a:extLst>
              <a:ext uri="{FF2B5EF4-FFF2-40B4-BE49-F238E27FC236}">
                <a16:creationId xmlns:a16="http://schemas.microsoft.com/office/drawing/2014/main" id="{64CE5134-CCED-0E4A-BE36-72FCEDB901D0}"/>
              </a:ext>
            </a:extLst>
          </p:cNvPr>
          <p:cNvSpPr txBox="1"/>
          <p:nvPr/>
        </p:nvSpPr>
        <p:spPr>
          <a:xfrm>
            <a:off x="472751" y="3380458"/>
            <a:ext cx="3748729" cy="2238049"/>
          </a:xfrm>
          <a:prstGeom prst="rect">
            <a:avLst/>
          </a:prstGeom>
          <a:noFill/>
        </p:spPr>
        <p:txBody>
          <a:bodyPr wrap="square" rtlCol="0">
            <a:spAutoFit/>
          </a:bodyPr>
          <a:lstStyle/>
          <a:p>
            <a:pPr>
              <a:lnSpc>
                <a:spcPct val="110000"/>
              </a:lnSpc>
            </a:pPr>
            <a:r>
              <a:rPr lang="en-US" sz="1600" b="1" dirty="0">
                <a:solidFill>
                  <a:schemeClr val="bg1"/>
                </a:solidFill>
                <a:latin typeface="Arial" panose="020B0604020202020204" pitchFamily="34" charset="0"/>
                <a:cs typeface="Arial" panose="020B0604020202020204" pitchFamily="34" charset="0"/>
              </a:rPr>
              <a:t>People deserve a world where managing health is seamless. </a:t>
            </a:r>
            <a:br>
              <a:rPr lang="en-US" sz="1600" b="1" dirty="0">
                <a:solidFill>
                  <a:schemeClr val="bg1"/>
                </a:solidFill>
                <a:latin typeface="Arial" panose="020B0604020202020204" pitchFamily="34" charset="0"/>
                <a:cs typeface="Arial" panose="020B0604020202020204" pitchFamily="34" charset="0"/>
              </a:rPr>
            </a:br>
            <a:r>
              <a:rPr lang="en-US" sz="1600" b="1" dirty="0">
                <a:solidFill>
                  <a:schemeClr val="bg1"/>
                </a:solidFill>
                <a:latin typeface="Arial" panose="020B0604020202020204" pitchFamily="34" charset="0"/>
                <a:cs typeface="Arial" panose="020B0604020202020204" pitchFamily="34" charset="0"/>
              </a:rPr>
              <a:t>Where a healthy life is accessible to everyone.</a:t>
            </a:r>
          </a:p>
          <a:p>
            <a:pPr>
              <a:lnSpc>
                <a:spcPct val="110000"/>
              </a:lnSpc>
            </a:pPr>
            <a:endParaRPr lang="en-US" sz="1600" b="1" dirty="0">
              <a:solidFill>
                <a:schemeClr val="bg1"/>
              </a:solidFill>
              <a:latin typeface="Arial" panose="020B0604020202020204" pitchFamily="34" charset="0"/>
              <a:cs typeface="Arial" panose="020B0604020202020204" pitchFamily="34" charset="0"/>
            </a:endParaRPr>
          </a:p>
          <a:p>
            <a:pPr>
              <a:lnSpc>
                <a:spcPct val="110000"/>
              </a:lnSpc>
            </a:pPr>
            <a:r>
              <a:rPr lang="en-US" sz="1600" b="1" dirty="0">
                <a:solidFill>
                  <a:schemeClr val="bg1"/>
                </a:solidFill>
                <a:latin typeface="Arial" panose="020B0604020202020204" pitchFamily="34" charset="0"/>
                <a:cs typeface="Arial" panose="020B0604020202020204" pitchFamily="34" charset="0"/>
              </a:rPr>
              <a:t>At Empire, we’ve created that world for you and your employees</a:t>
            </a:r>
            <a:r>
              <a:rPr lang="en-US" sz="1600" b="1" spc="-40" dirty="0">
                <a:solidFill>
                  <a:srgbClr val="0079C2"/>
                </a:solidFill>
                <a:latin typeface="Arial" panose="020B0604020202020204" pitchFamily="34" charset="0"/>
                <a:cs typeface="Arial" panose="020B0604020202020204" pitchFamily="34" charset="0"/>
              </a:rPr>
              <a:t> </a:t>
            </a:r>
            <a:r>
              <a:rPr lang="en-US" sz="1600" b="1" spc="-40" dirty="0">
                <a:solidFill>
                  <a:schemeClr val="bg1"/>
                </a:solidFill>
                <a:latin typeface="Arial" panose="020B0604020202020204" pitchFamily="34" charset="0"/>
                <a:cs typeface="Arial" panose="020B0604020202020204" pitchFamily="34" charset="0"/>
              </a:rPr>
              <a:t>— and </a:t>
            </a:r>
            <a:r>
              <a:rPr lang="en-US" sz="1600" b="1" dirty="0">
                <a:solidFill>
                  <a:schemeClr val="bg1"/>
                </a:solidFill>
                <a:latin typeface="Arial" panose="020B0604020202020204" pitchFamily="34" charset="0"/>
                <a:cs typeface="Arial" panose="020B0604020202020204" pitchFamily="34" charset="0"/>
              </a:rPr>
              <a:t>we’re just getting started.</a:t>
            </a:r>
          </a:p>
        </p:txBody>
      </p:sp>
      <p:sp>
        <p:nvSpPr>
          <p:cNvPr id="12" name="object 187">
            <a:extLst>
              <a:ext uri="{FF2B5EF4-FFF2-40B4-BE49-F238E27FC236}">
                <a16:creationId xmlns:a16="http://schemas.microsoft.com/office/drawing/2014/main" id="{EBBCBC53-4463-9342-9E06-B380D8AEF256}"/>
              </a:ext>
            </a:extLst>
          </p:cNvPr>
          <p:cNvSpPr txBox="1">
            <a:spLocks noGrp="1"/>
          </p:cNvSpPr>
          <p:nvPr>
            <p:ph type="sldNum" sz="quarter" idx="7"/>
          </p:nvPr>
        </p:nvSpPr>
        <p:spPr>
          <a:xfrm>
            <a:off x="8820150" y="6543792"/>
            <a:ext cx="175259" cy="111569"/>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dirty="0">
                <a:solidFill>
                  <a:schemeClr val="bg1"/>
                </a:solidFill>
              </a:rPr>
              <a:t>11</a:t>
            </a:fld>
            <a:endParaRPr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k object 16">
            <a:extLst>
              <a:ext uri="{FF2B5EF4-FFF2-40B4-BE49-F238E27FC236}">
                <a16:creationId xmlns:a16="http://schemas.microsoft.com/office/drawing/2014/main" id="{2D2695E5-B71D-B34B-BBD0-8FB41E637D13}"/>
              </a:ext>
            </a:extLst>
          </p:cNvPr>
          <p:cNvSpPr/>
          <p:nvPr/>
        </p:nvSpPr>
        <p:spPr>
          <a:xfrm>
            <a:off x="0" y="-2064"/>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F0F5F6"/>
          </a:solidFill>
        </p:spPr>
        <p:txBody>
          <a:bodyPr wrap="square" lIns="0" tIns="0" rIns="0" bIns="0" rtlCol="0"/>
          <a:lstStyle/>
          <a:p>
            <a:endParaRPr/>
          </a:p>
        </p:txBody>
      </p:sp>
      <p:sp>
        <p:nvSpPr>
          <p:cNvPr id="3" name="TextBox 2">
            <a:extLst>
              <a:ext uri="{FF2B5EF4-FFF2-40B4-BE49-F238E27FC236}">
                <a16:creationId xmlns:a16="http://schemas.microsoft.com/office/drawing/2014/main" id="{CBC0BEBB-8AFF-7A4A-A9AC-C6B2EB186476}"/>
              </a:ext>
            </a:extLst>
          </p:cNvPr>
          <p:cNvSpPr txBox="1"/>
          <p:nvPr/>
        </p:nvSpPr>
        <p:spPr>
          <a:xfrm>
            <a:off x="475911" y="2704983"/>
            <a:ext cx="8029914" cy="877163"/>
          </a:xfrm>
          <a:prstGeom prst="rect">
            <a:avLst/>
          </a:prstGeom>
          <a:noFill/>
        </p:spPr>
        <p:txBody>
          <a:bodyPr wrap="square" rtlCol="0">
            <a:spAutoFit/>
          </a:bodyPr>
          <a:lstStyle/>
          <a:p>
            <a:pPr algn="r">
              <a:lnSpc>
                <a:spcPct val="85000"/>
              </a:lnSpc>
            </a:pPr>
            <a:r>
              <a:rPr lang="en-US" sz="6000" b="1" spc="-100" dirty="0">
                <a:solidFill>
                  <a:srgbClr val="0179C2"/>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05491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673D15EE-388C-C047-BC9B-E52040BBD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9144000" cy="6851904"/>
          </a:xfrm>
          <a:prstGeom prst="rect">
            <a:avLst/>
          </a:prstGeom>
        </p:spPr>
      </p:pic>
      <p:pic>
        <p:nvPicPr>
          <p:cNvPr id="13" name="Picture 12" descr="A screen shot of a computer&#10;&#10;Description automatically generated">
            <a:extLst>
              <a:ext uri="{FF2B5EF4-FFF2-40B4-BE49-F238E27FC236}">
                <a16:creationId xmlns:a16="http://schemas.microsoft.com/office/drawing/2014/main" id="{74CE1224-65ED-4548-8CC5-EFC7E91E1910}"/>
              </a:ext>
            </a:extLst>
          </p:cNvPr>
          <p:cNvPicPr>
            <a:picLocks noChangeAspect="1"/>
          </p:cNvPicPr>
          <p:nvPr/>
        </p:nvPicPr>
        <p:blipFill rotWithShape="1">
          <a:blip r:embed="rId4">
            <a:extLst>
              <a:ext uri="{28A0092B-C50C-407E-A947-70E740481C1C}">
                <a14:useLocalDpi xmlns:a14="http://schemas.microsoft.com/office/drawing/2010/main" val="0"/>
              </a:ext>
            </a:extLst>
          </a:blip>
          <a:srcRect l="6000" t="21556" r="87167" b="69333"/>
          <a:stretch/>
        </p:blipFill>
        <p:spPr>
          <a:xfrm>
            <a:off x="4833769" y="2437504"/>
            <a:ext cx="624840" cy="624840"/>
          </a:xfrm>
          <a:prstGeom prst="rect">
            <a:avLst/>
          </a:prstGeom>
          <a:effectLst>
            <a:outerShdw blurRad="266700" sx="101000" sy="101000" algn="ctr" rotWithShape="0">
              <a:prstClr val="black">
                <a:alpha val="22000"/>
              </a:prstClr>
            </a:outerShdw>
          </a:effectLst>
        </p:spPr>
      </p:pic>
      <p:sp>
        <p:nvSpPr>
          <p:cNvPr id="14" name="TextBox 13">
            <a:extLst>
              <a:ext uri="{FF2B5EF4-FFF2-40B4-BE49-F238E27FC236}">
                <a16:creationId xmlns:a16="http://schemas.microsoft.com/office/drawing/2014/main" id="{C7302075-06E4-764A-9D42-4123485B62FA}"/>
              </a:ext>
            </a:extLst>
          </p:cNvPr>
          <p:cNvSpPr txBox="1"/>
          <p:nvPr/>
        </p:nvSpPr>
        <p:spPr>
          <a:xfrm>
            <a:off x="5466942" y="2560758"/>
            <a:ext cx="3533621" cy="369332"/>
          </a:xfrm>
          <a:prstGeom prst="rect">
            <a:avLst/>
          </a:prstGeom>
          <a:noFill/>
        </p:spPr>
        <p:txBody>
          <a:bodyPr wrap="square" rtlCol="0">
            <a:spAutoFit/>
          </a:bodyPr>
          <a:lstStyle/>
          <a:p>
            <a:r>
              <a:rPr lang="en-US" b="1" spc="-40" dirty="0">
                <a:solidFill>
                  <a:srgbClr val="005097"/>
                </a:solidFill>
                <a:latin typeface="Arial" panose="020B0604020202020204" pitchFamily="34" charset="0"/>
                <a:cs typeface="Arial" panose="020B0604020202020204" pitchFamily="34" charset="0"/>
              </a:rPr>
              <a:t>Sydney Preferred</a:t>
            </a:r>
          </a:p>
        </p:txBody>
      </p:sp>
      <p:sp>
        <p:nvSpPr>
          <p:cNvPr id="17" name="Rounded Rectangle 16">
            <a:extLst>
              <a:ext uri="{FF2B5EF4-FFF2-40B4-BE49-F238E27FC236}">
                <a16:creationId xmlns:a16="http://schemas.microsoft.com/office/drawing/2014/main" id="{31A84B3A-5AE0-9745-A01B-3450B406BE90}"/>
              </a:ext>
            </a:extLst>
          </p:cNvPr>
          <p:cNvSpPr/>
          <p:nvPr/>
        </p:nvSpPr>
        <p:spPr>
          <a:xfrm>
            <a:off x="4862468" y="3263610"/>
            <a:ext cx="1967745" cy="320675"/>
          </a:xfrm>
          <a:prstGeom prst="roundRect">
            <a:avLst/>
          </a:prstGeom>
          <a:solidFill>
            <a:schemeClr val="bg1"/>
          </a:solidFill>
          <a:ln>
            <a:noFill/>
          </a:ln>
          <a:effectLst>
            <a:outerShdw blurRad="2667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F387CCEA-DC4D-B34E-9162-774C1923263D}"/>
              </a:ext>
            </a:extLst>
          </p:cNvPr>
          <p:cNvSpPr/>
          <p:nvPr/>
        </p:nvSpPr>
        <p:spPr>
          <a:xfrm>
            <a:off x="5428284" y="3637453"/>
            <a:ext cx="1942487" cy="320675"/>
          </a:xfrm>
          <a:prstGeom prst="roundRect">
            <a:avLst/>
          </a:prstGeom>
          <a:solidFill>
            <a:schemeClr val="bg1"/>
          </a:solidFill>
          <a:ln>
            <a:noFill/>
          </a:ln>
          <a:effectLst>
            <a:outerShdw blurRad="2667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15184350-07DF-CC4C-BD86-BF457F8D4EA2}"/>
              </a:ext>
            </a:extLst>
          </p:cNvPr>
          <p:cNvSpPr/>
          <p:nvPr/>
        </p:nvSpPr>
        <p:spPr>
          <a:xfrm>
            <a:off x="4862468" y="4011296"/>
            <a:ext cx="1932383" cy="320675"/>
          </a:xfrm>
          <a:prstGeom prst="roundRect">
            <a:avLst/>
          </a:prstGeom>
          <a:solidFill>
            <a:schemeClr val="bg1"/>
          </a:solidFill>
          <a:ln>
            <a:noFill/>
          </a:ln>
          <a:effectLst>
            <a:outerShdw blurRad="2667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4DD4DF4D-798B-8646-8349-C9A7A2B6F5C0}"/>
              </a:ext>
            </a:extLst>
          </p:cNvPr>
          <p:cNvSpPr/>
          <p:nvPr/>
        </p:nvSpPr>
        <p:spPr>
          <a:xfrm>
            <a:off x="4636402" y="4772503"/>
            <a:ext cx="3053913" cy="320675"/>
          </a:xfrm>
          <a:prstGeom prst="roundRect">
            <a:avLst/>
          </a:prstGeom>
          <a:solidFill>
            <a:schemeClr val="bg1"/>
          </a:solidFill>
          <a:ln>
            <a:noFill/>
          </a:ln>
          <a:effectLst>
            <a:outerShdw blurRad="2667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333E4801-328C-6C4B-9F76-AF6EC4CAB99D}"/>
              </a:ext>
            </a:extLst>
          </p:cNvPr>
          <p:cNvSpPr/>
          <p:nvPr/>
        </p:nvSpPr>
        <p:spPr>
          <a:xfrm>
            <a:off x="5064618" y="4388769"/>
            <a:ext cx="957360" cy="320675"/>
          </a:xfrm>
          <a:prstGeom prst="roundRect">
            <a:avLst/>
          </a:prstGeom>
          <a:solidFill>
            <a:schemeClr val="bg1"/>
          </a:solidFill>
          <a:ln>
            <a:noFill/>
          </a:ln>
          <a:effectLst>
            <a:outerShdw blurRad="2667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3F0C7194-AD10-8F40-BE4A-D007252369ED}"/>
              </a:ext>
            </a:extLst>
          </p:cNvPr>
          <p:cNvSpPr/>
          <p:nvPr/>
        </p:nvSpPr>
        <p:spPr>
          <a:xfrm>
            <a:off x="4988102" y="5158924"/>
            <a:ext cx="1912248" cy="320675"/>
          </a:xfrm>
          <a:prstGeom prst="roundRect">
            <a:avLst/>
          </a:prstGeom>
          <a:solidFill>
            <a:schemeClr val="bg1"/>
          </a:solidFill>
          <a:ln>
            <a:noFill/>
          </a:ln>
          <a:effectLst>
            <a:outerShdw blurRad="2667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3F731AFD-53D3-AB48-9B8E-78E1E9727D93}"/>
              </a:ext>
            </a:extLst>
          </p:cNvPr>
          <p:cNvSpPr/>
          <p:nvPr/>
        </p:nvSpPr>
        <p:spPr>
          <a:xfrm>
            <a:off x="5093602" y="5506668"/>
            <a:ext cx="1701249" cy="320675"/>
          </a:xfrm>
          <a:prstGeom prst="roundRect">
            <a:avLst/>
          </a:prstGeom>
          <a:solidFill>
            <a:schemeClr val="bg1"/>
          </a:solidFill>
          <a:ln>
            <a:noFill/>
          </a:ln>
          <a:effectLst>
            <a:outerShdw blurRad="2667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608B3C8B-8AB1-324D-9D68-25DA371D655C}"/>
              </a:ext>
            </a:extLst>
          </p:cNvPr>
          <p:cNvSpPr/>
          <p:nvPr/>
        </p:nvSpPr>
        <p:spPr>
          <a:xfrm>
            <a:off x="4867519" y="5880512"/>
            <a:ext cx="1209958" cy="320675"/>
          </a:xfrm>
          <a:prstGeom prst="roundRect">
            <a:avLst/>
          </a:prstGeom>
          <a:solidFill>
            <a:schemeClr val="bg1"/>
          </a:solidFill>
          <a:ln>
            <a:noFill/>
          </a:ln>
          <a:effectLst>
            <a:outerShdw blurRad="2667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6AD358C0-FC6B-0340-B69F-ACE2E71914CE}"/>
              </a:ext>
            </a:extLst>
          </p:cNvPr>
          <p:cNvSpPr/>
          <p:nvPr/>
        </p:nvSpPr>
        <p:spPr>
          <a:xfrm>
            <a:off x="6093927" y="4388768"/>
            <a:ext cx="1212464" cy="320675"/>
          </a:xfrm>
          <a:prstGeom prst="roundRect">
            <a:avLst/>
          </a:prstGeom>
          <a:solidFill>
            <a:schemeClr val="bg1"/>
          </a:solidFill>
          <a:ln>
            <a:noFill/>
          </a:ln>
          <a:effectLst>
            <a:outerShdw blurRad="2667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B7EC24C0-0C11-5E4E-AA5F-151F269F04EA}"/>
              </a:ext>
            </a:extLst>
          </p:cNvPr>
          <p:cNvSpPr/>
          <p:nvPr/>
        </p:nvSpPr>
        <p:spPr>
          <a:xfrm>
            <a:off x="6163359" y="5880512"/>
            <a:ext cx="980075" cy="320675"/>
          </a:xfrm>
          <a:prstGeom prst="roundRect">
            <a:avLst/>
          </a:prstGeom>
          <a:solidFill>
            <a:schemeClr val="bg1"/>
          </a:solidFill>
          <a:ln>
            <a:noFill/>
          </a:ln>
          <a:effectLst>
            <a:outerShdw blurRad="2667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7C60DC1-A7D4-AB48-AA0B-7C0DEDF257F1}"/>
              </a:ext>
            </a:extLst>
          </p:cNvPr>
          <p:cNvSpPr txBox="1"/>
          <p:nvPr/>
        </p:nvSpPr>
        <p:spPr>
          <a:xfrm>
            <a:off x="4922814" y="3277438"/>
            <a:ext cx="1856809" cy="276999"/>
          </a:xfrm>
          <a:prstGeom prst="rect">
            <a:avLst/>
          </a:prstGeom>
          <a:noFill/>
        </p:spPr>
        <p:txBody>
          <a:bodyPr wrap="square" rtlCol="0">
            <a:spAutoFit/>
          </a:bodyPr>
          <a:lstStyle/>
          <a:p>
            <a:pPr>
              <a:spcAft>
                <a:spcPts val="600"/>
              </a:spcAft>
            </a:pPr>
            <a:r>
              <a:rPr lang="en-US" sz="1200" b="1" spc="-10" dirty="0">
                <a:solidFill>
                  <a:srgbClr val="005097"/>
                </a:solidFill>
                <a:latin typeface="Arial" panose="020B0604020202020204" pitchFamily="34" charset="0"/>
                <a:cs typeface="Arial" panose="020B0604020202020204" pitchFamily="34" charset="0"/>
              </a:rPr>
              <a:t>Benefit and claims hub</a:t>
            </a:r>
          </a:p>
        </p:txBody>
      </p:sp>
      <p:sp>
        <p:nvSpPr>
          <p:cNvPr id="28" name="TextBox 27">
            <a:extLst>
              <a:ext uri="{FF2B5EF4-FFF2-40B4-BE49-F238E27FC236}">
                <a16:creationId xmlns:a16="http://schemas.microsoft.com/office/drawing/2014/main" id="{0967F908-C03C-CF42-BFAE-EA7D15FDA25B}"/>
              </a:ext>
            </a:extLst>
          </p:cNvPr>
          <p:cNvSpPr txBox="1"/>
          <p:nvPr/>
        </p:nvSpPr>
        <p:spPr>
          <a:xfrm>
            <a:off x="4916283" y="4027214"/>
            <a:ext cx="1856809" cy="276999"/>
          </a:xfrm>
          <a:prstGeom prst="rect">
            <a:avLst/>
          </a:prstGeom>
          <a:noFill/>
        </p:spPr>
        <p:txBody>
          <a:bodyPr wrap="square" rtlCol="0">
            <a:spAutoFit/>
          </a:bodyPr>
          <a:lstStyle/>
          <a:p>
            <a:pPr>
              <a:spcAft>
                <a:spcPts val="600"/>
              </a:spcAft>
            </a:pPr>
            <a:r>
              <a:rPr lang="en-US" sz="1200" b="1" spc="-10" dirty="0">
                <a:solidFill>
                  <a:srgbClr val="005097"/>
                </a:solidFill>
                <a:latin typeface="Arial" panose="020B0604020202020204" pitchFamily="34" charset="0"/>
                <a:cs typeface="Arial" panose="020B0604020202020204" pitchFamily="34" charset="0"/>
              </a:rPr>
              <a:t>Non-member support</a:t>
            </a:r>
          </a:p>
        </p:txBody>
      </p:sp>
      <p:sp>
        <p:nvSpPr>
          <p:cNvPr id="29" name="TextBox 28">
            <a:extLst>
              <a:ext uri="{FF2B5EF4-FFF2-40B4-BE49-F238E27FC236}">
                <a16:creationId xmlns:a16="http://schemas.microsoft.com/office/drawing/2014/main" id="{8602C550-AF6E-D04F-AE78-4FC05F5B2A7A}"/>
              </a:ext>
            </a:extLst>
          </p:cNvPr>
          <p:cNvSpPr txBox="1"/>
          <p:nvPr/>
        </p:nvSpPr>
        <p:spPr>
          <a:xfrm>
            <a:off x="5482633" y="3643197"/>
            <a:ext cx="1856809" cy="276999"/>
          </a:xfrm>
          <a:prstGeom prst="rect">
            <a:avLst/>
          </a:prstGeom>
          <a:noFill/>
        </p:spPr>
        <p:txBody>
          <a:bodyPr wrap="square" rtlCol="0">
            <a:spAutoFit/>
          </a:bodyPr>
          <a:lstStyle/>
          <a:p>
            <a:pPr>
              <a:spcAft>
                <a:spcPts val="600"/>
              </a:spcAft>
            </a:pPr>
            <a:r>
              <a:rPr lang="en-US" sz="1200" b="1" spc="-10" dirty="0">
                <a:solidFill>
                  <a:srgbClr val="005097"/>
                </a:solidFill>
                <a:latin typeface="Arial" panose="020B0604020202020204" pitchFamily="34" charset="0"/>
                <a:cs typeface="Arial" panose="020B0604020202020204" pitchFamily="34" charset="0"/>
              </a:rPr>
              <a:t>Third-party integration</a:t>
            </a:r>
          </a:p>
        </p:txBody>
      </p:sp>
      <p:sp>
        <p:nvSpPr>
          <p:cNvPr id="30" name="TextBox 29">
            <a:extLst>
              <a:ext uri="{FF2B5EF4-FFF2-40B4-BE49-F238E27FC236}">
                <a16:creationId xmlns:a16="http://schemas.microsoft.com/office/drawing/2014/main" id="{6E8EBE45-BDC9-4545-B85F-5A5459F92069}"/>
              </a:ext>
            </a:extLst>
          </p:cNvPr>
          <p:cNvSpPr txBox="1"/>
          <p:nvPr/>
        </p:nvSpPr>
        <p:spPr>
          <a:xfrm>
            <a:off x="4740958" y="4798883"/>
            <a:ext cx="2993279" cy="276999"/>
          </a:xfrm>
          <a:prstGeom prst="rect">
            <a:avLst/>
          </a:prstGeom>
          <a:noFill/>
        </p:spPr>
        <p:txBody>
          <a:bodyPr wrap="square" rtlCol="0">
            <a:spAutoFit/>
          </a:bodyPr>
          <a:lstStyle/>
          <a:p>
            <a:pPr>
              <a:spcAft>
                <a:spcPts val="600"/>
              </a:spcAft>
            </a:pPr>
            <a:r>
              <a:rPr lang="en-US" sz="1200" b="1" spc="-10" dirty="0">
                <a:solidFill>
                  <a:srgbClr val="005097"/>
                </a:solidFill>
                <a:latin typeface="Arial" panose="020B0604020202020204" pitchFamily="34" charset="0"/>
                <a:cs typeface="Arial" panose="020B0604020202020204" pitchFamily="34" charset="0"/>
              </a:rPr>
              <a:t>Wellbeing and engagement challenges</a:t>
            </a:r>
          </a:p>
        </p:txBody>
      </p:sp>
      <p:sp>
        <p:nvSpPr>
          <p:cNvPr id="31" name="TextBox 30">
            <a:extLst>
              <a:ext uri="{FF2B5EF4-FFF2-40B4-BE49-F238E27FC236}">
                <a16:creationId xmlns:a16="http://schemas.microsoft.com/office/drawing/2014/main" id="{D4E1597A-70B3-8440-9F0D-F3AFDE99D87A}"/>
              </a:ext>
            </a:extLst>
          </p:cNvPr>
          <p:cNvSpPr txBox="1"/>
          <p:nvPr/>
        </p:nvSpPr>
        <p:spPr>
          <a:xfrm>
            <a:off x="5104751" y="4408307"/>
            <a:ext cx="948941" cy="276999"/>
          </a:xfrm>
          <a:prstGeom prst="rect">
            <a:avLst/>
          </a:prstGeom>
          <a:noFill/>
        </p:spPr>
        <p:txBody>
          <a:bodyPr wrap="square" rtlCol="0">
            <a:spAutoFit/>
          </a:bodyPr>
          <a:lstStyle/>
          <a:p>
            <a:pPr>
              <a:spcAft>
                <a:spcPts val="600"/>
              </a:spcAft>
            </a:pPr>
            <a:r>
              <a:rPr lang="en-US" sz="1200" b="1" spc="-10" dirty="0">
                <a:solidFill>
                  <a:srgbClr val="005097"/>
                </a:solidFill>
                <a:latin typeface="Arial" panose="020B0604020202020204" pitchFamily="34" charset="0"/>
                <a:cs typeface="Arial" panose="020B0604020202020204" pitchFamily="34" charset="0"/>
              </a:rPr>
              <a:t>Incentives</a:t>
            </a:r>
          </a:p>
        </p:txBody>
      </p:sp>
      <p:sp>
        <p:nvSpPr>
          <p:cNvPr id="32" name="TextBox 31">
            <a:extLst>
              <a:ext uri="{FF2B5EF4-FFF2-40B4-BE49-F238E27FC236}">
                <a16:creationId xmlns:a16="http://schemas.microsoft.com/office/drawing/2014/main" id="{42D62589-5B68-A142-94B0-1D95DBCF5004}"/>
              </a:ext>
            </a:extLst>
          </p:cNvPr>
          <p:cNvSpPr txBox="1"/>
          <p:nvPr/>
        </p:nvSpPr>
        <p:spPr>
          <a:xfrm>
            <a:off x="6109256" y="4406901"/>
            <a:ext cx="1197135" cy="276999"/>
          </a:xfrm>
          <a:prstGeom prst="rect">
            <a:avLst/>
          </a:prstGeom>
          <a:noFill/>
        </p:spPr>
        <p:txBody>
          <a:bodyPr wrap="square" rtlCol="0">
            <a:spAutoFit/>
          </a:bodyPr>
          <a:lstStyle/>
          <a:p>
            <a:pPr>
              <a:spcAft>
                <a:spcPts val="600"/>
              </a:spcAft>
            </a:pPr>
            <a:r>
              <a:rPr lang="en-US" sz="1200" b="1" spc="-10" dirty="0">
                <a:solidFill>
                  <a:srgbClr val="005097"/>
                </a:solidFill>
                <a:latin typeface="Arial" panose="020B0604020202020204" pitchFamily="34" charset="0"/>
                <a:cs typeface="Arial" panose="020B0604020202020204" pitchFamily="34" charset="0"/>
              </a:rPr>
              <a:t>Transparency</a:t>
            </a:r>
          </a:p>
        </p:txBody>
      </p:sp>
      <p:sp>
        <p:nvSpPr>
          <p:cNvPr id="33" name="TextBox 32">
            <a:extLst>
              <a:ext uri="{FF2B5EF4-FFF2-40B4-BE49-F238E27FC236}">
                <a16:creationId xmlns:a16="http://schemas.microsoft.com/office/drawing/2014/main" id="{B7047440-A9A1-8846-BF07-CC4838A60F03}"/>
              </a:ext>
            </a:extLst>
          </p:cNvPr>
          <p:cNvSpPr txBox="1"/>
          <p:nvPr/>
        </p:nvSpPr>
        <p:spPr>
          <a:xfrm>
            <a:off x="5039198" y="5180761"/>
            <a:ext cx="2066256" cy="276999"/>
          </a:xfrm>
          <a:prstGeom prst="rect">
            <a:avLst/>
          </a:prstGeom>
          <a:noFill/>
        </p:spPr>
        <p:txBody>
          <a:bodyPr wrap="square" rtlCol="0">
            <a:spAutoFit/>
          </a:bodyPr>
          <a:lstStyle/>
          <a:p>
            <a:pPr>
              <a:spcAft>
                <a:spcPts val="600"/>
              </a:spcAft>
            </a:pPr>
            <a:r>
              <a:rPr lang="en-US" sz="1200" b="1" spc="-10" dirty="0">
                <a:solidFill>
                  <a:srgbClr val="005097"/>
                </a:solidFill>
                <a:latin typeface="Arial" panose="020B0604020202020204" pitchFamily="34" charset="0"/>
                <a:cs typeface="Arial" panose="020B0604020202020204" pitchFamily="34" charset="0"/>
              </a:rPr>
              <a:t>Onboarding/campaigns</a:t>
            </a:r>
          </a:p>
        </p:txBody>
      </p:sp>
      <p:sp>
        <p:nvSpPr>
          <p:cNvPr id="34" name="TextBox 33">
            <a:extLst>
              <a:ext uri="{FF2B5EF4-FFF2-40B4-BE49-F238E27FC236}">
                <a16:creationId xmlns:a16="http://schemas.microsoft.com/office/drawing/2014/main" id="{80CB355B-42D4-2F40-BCF5-C6A695A84585}"/>
              </a:ext>
            </a:extLst>
          </p:cNvPr>
          <p:cNvSpPr txBox="1"/>
          <p:nvPr/>
        </p:nvSpPr>
        <p:spPr>
          <a:xfrm>
            <a:off x="4922814" y="5896534"/>
            <a:ext cx="1099164" cy="276999"/>
          </a:xfrm>
          <a:prstGeom prst="rect">
            <a:avLst/>
          </a:prstGeom>
          <a:noFill/>
        </p:spPr>
        <p:txBody>
          <a:bodyPr wrap="square" rtlCol="0">
            <a:spAutoFit/>
          </a:bodyPr>
          <a:lstStyle/>
          <a:p>
            <a:pPr>
              <a:spcAft>
                <a:spcPts val="600"/>
              </a:spcAft>
            </a:pPr>
            <a:r>
              <a:rPr lang="en-US" sz="1200" b="1" spc="-10" dirty="0">
                <a:solidFill>
                  <a:srgbClr val="005097"/>
                </a:solidFill>
                <a:latin typeface="Arial" panose="020B0604020202020204" pitchFamily="34" charset="0"/>
                <a:cs typeface="Arial" panose="020B0604020202020204" pitchFamily="34" charset="0"/>
              </a:rPr>
              <a:t>Co-branding</a:t>
            </a:r>
          </a:p>
        </p:txBody>
      </p:sp>
      <p:sp>
        <p:nvSpPr>
          <p:cNvPr id="35" name="TextBox 34">
            <a:extLst>
              <a:ext uri="{FF2B5EF4-FFF2-40B4-BE49-F238E27FC236}">
                <a16:creationId xmlns:a16="http://schemas.microsoft.com/office/drawing/2014/main" id="{68085FAE-D5B8-734B-BE0E-84A4D2AF2AB6}"/>
              </a:ext>
            </a:extLst>
          </p:cNvPr>
          <p:cNvSpPr txBox="1"/>
          <p:nvPr/>
        </p:nvSpPr>
        <p:spPr>
          <a:xfrm>
            <a:off x="5125288" y="5524246"/>
            <a:ext cx="1856809" cy="276999"/>
          </a:xfrm>
          <a:prstGeom prst="rect">
            <a:avLst/>
          </a:prstGeom>
          <a:noFill/>
        </p:spPr>
        <p:txBody>
          <a:bodyPr wrap="square" rtlCol="0">
            <a:spAutoFit/>
          </a:bodyPr>
          <a:lstStyle/>
          <a:p>
            <a:pPr>
              <a:spcAft>
                <a:spcPts val="600"/>
              </a:spcAft>
            </a:pPr>
            <a:r>
              <a:rPr lang="en-US" sz="1200" b="1" spc="-10" dirty="0">
                <a:solidFill>
                  <a:srgbClr val="005097"/>
                </a:solidFill>
                <a:latin typeface="Arial" panose="020B0604020202020204" pitchFamily="34" charset="0"/>
                <a:cs typeface="Arial" panose="020B0604020202020204" pitchFamily="34" charset="0"/>
              </a:rPr>
              <a:t>Custom messaging</a:t>
            </a:r>
          </a:p>
        </p:txBody>
      </p:sp>
      <p:sp>
        <p:nvSpPr>
          <p:cNvPr id="36" name="TextBox 35">
            <a:extLst>
              <a:ext uri="{FF2B5EF4-FFF2-40B4-BE49-F238E27FC236}">
                <a16:creationId xmlns:a16="http://schemas.microsoft.com/office/drawing/2014/main" id="{B413354B-22CB-EC48-B479-236F69C66BDC}"/>
              </a:ext>
            </a:extLst>
          </p:cNvPr>
          <p:cNvSpPr txBox="1"/>
          <p:nvPr/>
        </p:nvSpPr>
        <p:spPr>
          <a:xfrm>
            <a:off x="6205297" y="5896534"/>
            <a:ext cx="935877" cy="276999"/>
          </a:xfrm>
          <a:prstGeom prst="rect">
            <a:avLst/>
          </a:prstGeom>
          <a:noFill/>
        </p:spPr>
        <p:txBody>
          <a:bodyPr wrap="square" rtlCol="0">
            <a:spAutoFit/>
          </a:bodyPr>
          <a:lstStyle/>
          <a:p>
            <a:pPr>
              <a:spcAft>
                <a:spcPts val="600"/>
              </a:spcAft>
            </a:pPr>
            <a:r>
              <a:rPr lang="en-US" sz="1200" b="1" spc="-10" dirty="0">
                <a:solidFill>
                  <a:srgbClr val="005097"/>
                </a:solidFill>
                <a:latin typeface="Arial" panose="020B0604020202020204" pitchFamily="34" charset="0"/>
                <a:cs typeface="Arial" panose="020B0604020202020204" pitchFamily="34" charset="0"/>
              </a:rPr>
              <a:t>Reporting</a:t>
            </a:r>
          </a:p>
        </p:txBody>
      </p:sp>
      <p:sp>
        <p:nvSpPr>
          <p:cNvPr id="6" name="object 6"/>
          <p:cNvSpPr txBox="1">
            <a:spLocks noGrp="1"/>
          </p:cNvSpPr>
          <p:nvPr>
            <p:ph type="sldNum" sz="quarter" idx="7"/>
          </p:nvPr>
        </p:nvSpPr>
        <p:spPr>
          <a:xfrm>
            <a:off x="8820150" y="6543792"/>
            <a:ext cx="175259" cy="111569"/>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dirty="0">
                <a:solidFill>
                  <a:schemeClr val="bg1"/>
                </a:solidFill>
              </a:rPr>
              <a:t>13</a:t>
            </a:fld>
            <a:endParaRPr dirty="0">
              <a:solidFill>
                <a:schemeClr val="bg1"/>
              </a:solidFill>
            </a:endParaRPr>
          </a:p>
        </p:txBody>
      </p:sp>
      <p:sp>
        <p:nvSpPr>
          <p:cNvPr id="37" name="TextBox 36">
            <a:extLst>
              <a:ext uri="{FF2B5EF4-FFF2-40B4-BE49-F238E27FC236}">
                <a16:creationId xmlns:a16="http://schemas.microsoft.com/office/drawing/2014/main" id="{60B3CD9E-8263-2B4C-9DE9-AADC1E71A70F}"/>
              </a:ext>
            </a:extLst>
          </p:cNvPr>
          <p:cNvSpPr txBox="1"/>
          <p:nvPr/>
        </p:nvSpPr>
        <p:spPr>
          <a:xfrm>
            <a:off x="483951" y="529834"/>
            <a:ext cx="8660049" cy="1505027"/>
          </a:xfrm>
          <a:prstGeom prst="rect">
            <a:avLst/>
          </a:prstGeom>
          <a:noFill/>
        </p:spPr>
        <p:txBody>
          <a:bodyPr wrap="square" rtlCol="0">
            <a:spAutoFit/>
          </a:bodyPr>
          <a:lstStyle/>
          <a:p>
            <a:pPr>
              <a:lnSpc>
                <a:spcPct val="90000"/>
              </a:lnSpc>
            </a:pPr>
            <a:r>
              <a:rPr lang="en-US" sz="3400" b="1" spc="-150" dirty="0">
                <a:solidFill>
                  <a:srgbClr val="31383C"/>
                </a:solidFill>
                <a:latin typeface="Arial" panose="020B0604020202020204" pitchFamily="34" charset="0"/>
                <a:cs typeface="Arial" panose="020B0604020202020204" pitchFamily="34" charset="0"/>
              </a:rPr>
              <a:t>A deeper level of simplicity, personalization, </a:t>
            </a:r>
            <a:br>
              <a:rPr lang="en-US" sz="3400" b="1" spc="-150" dirty="0">
                <a:solidFill>
                  <a:srgbClr val="31383C"/>
                </a:solidFill>
                <a:latin typeface="Arial" panose="020B0604020202020204" pitchFamily="34" charset="0"/>
                <a:cs typeface="Arial" panose="020B0604020202020204" pitchFamily="34" charset="0"/>
              </a:rPr>
            </a:br>
            <a:r>
              <a:rPr lang="en-US" sz="3400" b="1" spc="-150" dirty="0">
                <a:solidFill>
                  <a:srgbClr val="31383C"/>
                </a:solidFill>
                <a:latin typeface="Arial" panose="020B0604020202020204" pitchFamily="34" charset="0"/>
                <a:cs typeface="Arial" panose="020B0604020202020204" pitchFamily="34" charset="0"/>
              </a:rPr>
              <a:t>and engagement </a:t>
            </a:r>
            <a:r>
              <a:rPr lang="en-US" sz="3400" b="1" spc="-150" dirty="0">
                <a:solidFill>
                  <a:srgbClr val="0079C2"/>
                </a:solidFill>
                <a:latin typeface="Arial" panose="020B0604020202020204" pitchFamily="34" charset="0"/>
                <a:cs typeface="Arial" panose="020B0604020202020204" pitchFamily="34" charset="0"/>
              </a:rPr>
              <a:t>for the entire employee population—not just Empire members</a:t>
            </a:r>
          </a:p>
        </p:txBody>
      </p:sp>
    </p:spTree>
    <p:extLst>
      <p:ext uri="{BB962C8B-B14F-4D97-AF65-F5344CB8AC3E}">
        <p14:creationId xmlns:p14="http://schemas.microsoft.com/office/powerpoint/2010/main" val="4131120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talking on a cell phone&#10;&#10;Description automatically generated">
            <a:extLst>
              <a:ext uri="{FF2B5EF4-FFF2-40B4-BE49-F238E27FC236}">
                <a16:creationId xmlns:a16="http://schemas.microsoft.com/office/drawing/2014/main" id="{9924C0AB-F355-C040-B847-E6760714D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9144000" cy="6851904"/>
          </a:xfrm>
          <a:prstGeom prst="rect">
            <a:avLst/>
          </a:prstGeom>
        </p:spPr>
      </p:pic>
      <p:sp>
        <p:nvSpPr>
          <p:cNvPr id="15" name="bk object 16">
            <a:extLst>
              <a:ext uri="{FF2B5EF4-FFF2-40B4-BE49-F238E27FC236}">
                <a16:creationId xmlns:a16="http://schemas.microsoft.com/office/drawing/2014/main" id="{2ABA4700-DDD9-D643-8D61-CC928F6C0826}"/>
              </a:ext>
            </a:extLst>
          </p:cNvPr>
          <p:cNvSpPr/>
          <p:nvPr/>
        </p:nvSpPr>
        <p:spPr>
          <a:xfrm>
            <a:off x="0" y="0"/>
            <a:ext cx="5715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F0F5F6"/>
          </a:solidFill>
        </p:spPr>
        <p:txBody>
          <a:bodyPr wrap="square" lIns="0" tIns="0" rIns="0" bIns="0" rtlCol="0"/>
          <a:lstStyle/>
          <a:p>
            <a:endParaRPr/>
          </a:p>
        </p:txBody>
      </p:sp>
      <p:pic>
        <p:nvPicPr>
          <p:cNvPr id="16" name="Picture 15" descr="A picture containing computer, computer&#10;&#10;Description automatically generated">
            <a:extLst>
              <a:ext uri="{FF2B5EF4-FFF2-40B4-BE49-F238E27FC236}">
                <a16:creationId xmlns:a16="http://schemas.microsoft.com/office/drawing/2014/main" id="{11CA2AC1-62BA-1049-961C-CBBFCC222EF8}"/>
              </a:ext>
            </a:extLst>
          </p:cNvPr>
          <p:cNvPicPr>
            <a:picLocks noChangeAspect="1"/>
          </p:cNvPicPr>
          <p:nvPr/>
        </p:nvPicPr>
        <p:blipFill rotWithShape="1">
          <a:blip r:embed="rId4">
            <a:extLst>
              <a:ext uri="{28A0092B-C50C-407E-A947-70E740481C1C}">
                <a14:useLocalDpi xmlns:a14="http://schemas.microsoft.com/office/drawing/2010/main" val="0"/>
              </a:ext>
            </a:extLst>
          </a:blip>
          <a:srcRect l="5737" t="7545" r="86899" b="82532"/>
          <a:stretch/>
        </p:blipFill>
        <p:spPr>
          <a:xfrm>
            <a:off x="524540" y="517451"/>
            <a:ext cx="673395" cy="680484"/>
          </a:xfrm>
          <a:prstGeom prst="rect">
            <a:avLst/>
          </a:prstGeom>
        </p:spPr>
      </p:pic>
      <p:sp>
        <p:nvSpPr>
          <p:cNvPr id="17" name="TextBox 16">
            <a:extLst>
              <a:ext uri="{FF2B5EF4-FFF2-40B4-BE49-F238E27FC236}">
                <a16:creationId xmlns:a16="http://schemas.microsoft.com/office/drawing/2014/main" id="{1BDF30E9-2354-044A-BDA3-9ED76B88DC2D}"/>
              </a:ext>
            </a:extLst>
          </p:cNvPr>
          <p:cNvSpPr txBox="1"/>
          <p:nvPr/>
        </p:nvSpPr>
        <p:spPr>
          <a:xfrm>
            <a:off x="1176671" y="680115"/>
            <a:ext cx="4196315" cy="369332"/>
          </a:xfrm>
          <a:prstGeom prst="rect">
            <a:avLst/>
          </a:prstGeom>
          <a:noFill/>
        </p:spPr>
        <p:txBody>
          <a:bodyPr wrap="square" rtlCol="0">
            <a:spAutoFit/>
          </a:bodyPr>
          <a:lstStyle/>
          <a:p>
            <a:r>
              <a:rPr lang="en-US" b="1" spc="-40" dirty="0">
                <a:solidFill>
                  <a:srgbClr val="002D57"/>
                </a:solidFill>
                <a:latin typeface="Arial" panose="020B0604020202020204" pitchFamily="34" charset="0"/>
                <a:cs typeface="Arial" panose="020B0604020202020204" pitchFamily="34" charset="0"/>
              </a:rPr>
              <a:t>Sydney Preferred</a:t>
            </a:r>
          </a:p>
        </p:txBody>
      </p:sp>
      <p:sp>
        <p:nvSpPr>
          <p:cNvPr id="19" name="TextBox 18">
            <a:extLst>
              <a:ext uri="{FF2B5EF4-FFF2-40B4-BE49-F238E27FC236}">
                <a16:creationId xmlns:a16="http://schemas.microsoft.com/office/drawing/2014/main" id="{56CE6F7F-96B1-C741-B7F6-53F4DC876BF7}"/>
              </a:ext>
            </a:extLst>
          </p:cNvPr>
          <p:cNvSpPr txBox="1"/>
          <p:nvPr/>
        </p:nvSpPr>
        <p:spPr>
          <a:xfrm>
            <a:off x="480774" y="3267403"/>
            <a:ext cx="4425634" cy="584775"/>
          </a:xfrm>
          <a:prstGeom prst="rect">
            <a:avLst/>
          </a:prstGeom>
          <a:noFill/>
        </p:spPr>
        <p:txBody>
          <a:bodyPr wrap="square" rtlCol="0">
            <a:spAutoFit/>
          </a:bodyPr>
          <a:lstStyle/>
          <a:p>
            <a:r>
              <a:rPr lang="en-US" sz="1600" b="1" spc="-40" dirty="0">
                <a:solidFill>
                  <a:srgbClr val="0079C2"/>
                </a:solidFill>
                <a:latin typeface="Arial" panose="020B0604020202020204" pitchFamily="34" charset="0"/>
                <a:cs typeface="Arial" panose="020B0604020202020204" pitchFamily="34" charset="0"/>
              </a:rPr>
              <a:t>Sydney Preferred unites everything into a single, fully integrated benefit hub.</a:t>
            </a:r>
          </a:p>
        </p:txBody>
      </p:sp>
      <p:sp>
        <p:nvSpPr>
          <p:cNvPr id="21" name="TextBox 20">
            <a:extLst>
              <a:ext uri="{FF2B5EF4-FFF2-40B4-BE49-F238E27FC236}">
                <a16:creationId xmlns:a16="http://schemas.microsoft.com/office/drawing/2014/main" id="{75BE3A5D-7FC0-3347-AD9D-B23313FDF7F5}"/>
              </a:ext>
            </a:extLst>
          </p:cNvPr>
          <p:cNvSpPr txBox="1"/>
          <p:nvPr/>
        </p:nvSpPr>
        <p:spPr>
          <a:xfrm>
            <a:off x="480773" y="3947327"/>
            <a:ext cx="3815181" cy="1800493"/>
          </a:xfrm>
          <a:prstGeom prst="rect">
            <a:avLst/>
          </a:prstGeom>
          <a:noFill/>
        </p:spPr>
        <p:txBody>
          <a:bodyPr wrap="square" rtlCol="0">
            <a:spAutoFit/>
          </a:bodyPr>
          <a:lstStyle/>
          <a:p>
            <a:pPr marL="231775" indent="-231775">
              <a:spcAft>
                <a:spcPts val="600"/>
              </a:spcAft>
              <a:buClr>
                <a:srgbClr val="0079C2"/>
              </a:buClr>
              <a:buFont typeface="System Font Regular"/>
              <a:buChar char="›"/>
            </a:pPr>
            <a:r>
              <a:rPr lang="en-US" sz="1200" dirty="0">
                <a:solidFill>
                  <a:srgbClr val="31383C"/>
                </a:solidFill>
                <a:latin typeface="Arial" panose="020B0604020202020204" pitchFamily="34" charset="0"/>
                <a:cs typeface="Arial" panose="020B0604020202020204" pitchFamily="34" charset="0"/>
              </a:rPr>
              <a:t>Focus on health with everything employees need in one place.</a:t>
            </a:r>
          </a:p>
          <a:p>
            <a:pPr marL="231775" indent="-231775">
              <a:spcAft>
                <a:spcPts val="600"/>
              </a:spcAft>
              <a:buClr>
                <a:srgbClr val="0079C2"/>
              </a:buClr>
              <a:buFont typeface="System Font Regular"/>
              <a:buChar char="›"/>
            </a:pPr>
            <a:r>
              <a:rPr lang="en-US" sz="1200" dirty="0">
                <a:solidFill>
                  <a:srgbClr val="31383C"/>
                </a:solidFill>
                <a:latin typeface="Arial" panose="020B0604020202020204" pitchFamily="34" charset="0"/>
                <a:cs typeface="Arial" panose="020B0604020202020204" pitchFamily="34" charset="0"/>
              </a:rPr>
              <a:t>Simplify access to all benefits, providers, and programs.</a:t>
            </a:r>
          </a:p>
          <a:p>
            <a:pPr marL="231775" indent="-231775">
              <a:spcAft>
                <a:spcPts val="600"/>
              </a:spcAft>
              <a:buClr>
                <a:srgbClr val="0079C2"/>
              </a:buClr>
              <a:buFont typeface="System Font Regular"/>
              <a:buChar char="›"/>
            </a:pPr>
            <a:r>
              <a:rPr lang="en-US" sz="1200" dirty="0">
                <a:solidFill>
                  <a:srgbClr val="31383C"/>
                </a:solidFill>
                <a:latin typeface="Arial" panose="020B0604020202020204" pitchFamily="34" charset="0"/>
                <a:cs typeface="Arial" panose="020B0604020202020204" pitchFamily="34" charset="0"/>
              </a:rPr>
              <a:t>Seamlessly connect ancillary partners, right in the Sydney Health app.</a:t>
            </a:r>
          </a:p>
          <a:p>
            <a:pPr marL="231775" indent="-231775">
              <a:spcAft>
                <a:spcPts val="600"/>
              </a:spcAft>
              <a:buClr>
                <a:srgbClr val="0079C2"/>
              </a:buClr>
              <a:buFont typeface="System Font Regular"/>
              <a:buChar char="›"/>
            </a:pPr>
            <a:r>
              <a:rPr lang="en-US" sz="1200" dirty="0">
                <a:solidFill>
                  <a:srgbClr val="31383C"/>
                </a:solidFill>
                <a:latin typeface="Arial" panose="020B0604020202020204" pitchFamily="34" charset="0"/>
                <a:cs typeface="Arial" panose="020B0604020202020204" pitchFamily="34" charset="0"/>
              </a:rPr>
              <a:t>Bring all employees on board, even those who do not have Empire coverage.</a:t>
            </a:r>
          </a:p>
        </p:txBody>
      </p:sp>
      <p:sp>
        <p:nvSpPr>
          <p:cNvPr id="22" name="TextBox 21">
            <a:extLst>
              <a:ext uri="{FF2B5EF4-FFF2-40B4-BE49-F238E27FC236}">
                <a16:creationId xmlns:a16="http://schemas.microsoft.com/office/drawing/2014/main" id="{1DE18FF1-0068-6E41-8373-4E4D9A2A7C2D}"/>
              </a:ext>
            </a:extLst>
          </p:cNvPr>
          <p:cNvSpPr txBox="1"/>
          <p:nvPr/>
        </p:nvSpPr>
        <p:spPr>
          <a:xfrm>
            <a:off x="472752" y="1360985"/>
            <a:ext cx="5003620" cy="1421928"/>
          </a:xfrm>
          <a:prstGeom prst="rect">
            <a:avLst/>
          </a:prstGeom>
          <a:noFill/>
        </p:spPr>
        <p:txBody>
          <a:bodyPr wrap="square" rtlCol="0">
            <a:spAutoFit/>
          </a:bodyPr>
          <a:lstStyle/>
          <a:p>
            <a:pPr>
              <a:lnSpc>
                <a:spcPct val="90000"/>
              </a:lnSpc>
            </a:pPr>
            <a:r>
              <a:rPr lang="en-US" sz="3200" b="1" spc="-100" dirty="0">
                <a:solidFill>
                  <a:srgbClr val="0079C2"/>
                </a:solidFill>
                <a:latin typeface="Arial" panose="020B0604020202020204" pitchFamily="34" charset="0"/>
                <a:cs typeface="Arial" panose="020B0604020202020204" pitchFamily="34" charset="0"/>
              </a:rPr>
              <a:t>One digital experience for all your benefits and all employees</a:t>
            </a:r>
          </a:p>
        </p:txBody>
      </p:sp>
      <p:sp>
        <p:nvSpPr>
          <p:cNvPr id="11" name="object 6">
            <a:extLst>
              <a:ext uri="{FF2B5EF4-FFF2-40B4-BE49-F238E27FC236}">
                <a16:creationId xmlns:a16="http://schemas.microsoft.com/office/drawing/2014/main" id="{DFDE7290-569A-D448-9DB4-E2037D22BFAA}"/>
              </a:ext>
            </a:extLst>
          </p:cNvPr>
          <p:cNvSpPr txBox="1">
            <a:spLocks noGrp="1"/>
          </p:cNvSpPr>
          <p:nvPr>
            <p:ph type="sldNum" sz="quarter" idx="7"/>
          </p:nvPr>
        </p:nvSpPr>
        <p:spPr>
          <a:xfrm>
            <a:off x="8820150" y="6543792"/>
            <a:ext cx="175259" cy="111569"/>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dirty="0">
                <a:solidFill>
                  <a:schemeClr val="bg1"/>
                </a:solidFill>
              </a:rPr>
              <a:t>14</a:t>
            </a:fld>
            <a:endParaRPr dirty="0">
              <a:solidFill>
                <a:schemeClr val="bg1"/>
              </a:solidFill>
            </a:endParaRPr>
          </a:p>
        </p:txBody>
      </p:sp>
    </p:spTree>
    <p:extLst>
      <p:ext uri="{BB962C8B-B14F-4D97-AF65-F5344CB8AC3E}">
        <p14:creationId xmlns:p14="http://schemas.microsoft.com/office/powerpoint/2010/main" val="3779796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3BCFAE78-3B84-6547-9C10-C408103AA1A1}"/>
              </a:ext>
            </a:extLst>
          </p:cNvPr>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F0F5F6"/>
          </a:solidFill>
        </p:spPr>
        <p:txBody>
          <a:bodyPr wrap="square" lIns="0" tIns="0" rIns="0" bIns="0" rtlCol="0"/>
          <a:lstStyle/>
          <a:p>
            <a:endParaRPr/>
          </a:p>
        </p:txBody>
      </p:sp>
      <p:pic>
        <p:nvPicPr>
          <p:cNvPr id="10" name="Picture 9" descr="A picture containing computer, computer&#10;&#10;Description automatically generated">
            <a:extLst>
              <a:ext uri="{FF2B5EF4-FFF2-40B4-BE49-F238E27FC236}">
                <a16:creationId xmlns:a16="http://schemas.microsoft.com/office/drawing/2014/main" id="{80F8A62E-4FA6-0C42-9663-68A669B17579}"/>
              </a:ext>
            </a:extLst>
          </p:cNvPr>
          <p:cNvPicPr>
            <a:picLocks noChangeAspect="1"/>
          </p:cNvPicPr>
          <p:nvPr/>
        </p:nvPicPr>
        <p:blipFill rotWithShape="1">
          <a:blip r:embed="rId3">
            <a:extLst>
              <a:ext uri="{28A0092B-C50C-407E-A947-70E740481C1C}">
                <a14:useLocalDpi xmlns:a14="http://schemas.microsoft.com/office/drawing/2010/main" val="0"/>
              </a:ext>
            </a:extLst>
          </a:blip>
          <a:srcRect l="5737" t="7545" r="86899" b="82532"/>
          <a:stretch/>
        </p:blipFill>
        <p:spPr>
          <a:xfrm>
            <a:off x="524540" y="517451"/>
            <a:ext cx="673395" cy="680484"/>
          </a:xfrm>
          <a:prstGeom prst="rect">
            <a:avLst/>
          </a:prstGeom>
        </p:spPr>
      </p:pic>
      <p:sp>
        <p:nvSpPr>
          <p:cNvPr id="11" name="TextBox 10">
            <a:extLst>
              <a:ext uri="{FF2B5EF4-FFF2-40B4-BE49-F238E27FC236}">
                <a16:creationId xmlns:a16="http://schemas.microsoft.com/office/drawing/2014/main" id="{1149C9F5-901A-8745-8170-C8D426775907}"/>
              </a:ext>
            </a:extLst>
          </p:cNvPr>
          <p:cNvSpPr txBox="1"/>
          <p:nvPr/>
        </p:nvSpPr>
        <p:spPr>
          <a:xfrm>
            <a:off x="1176671" y="680115"/>
            <a:ext cx="4196315" cy="369332"/>
          </a:xfrm>
          <a:prstGeom prst="rect">
            <a:avLst/>
          </a:prstGeom>
          <a:noFill/>
        </p:spPr>
        <p:txBody>
          <a:bodyPr wrap="square" rtlCol="0">
            <a:spAutoFit/>
          </a:bodyPr>
          <a:lstStyle/>
          <a:p>
            <a:r>
              <a:rPr lang="en-US" b="1" spc="-40" dirty="0">
                <a:solidFill>
                  <a:srgbClr val="002D57"/>
                </a:solidFill>
                <a:latin typeface="Arial" panose="020B0604020202020204" pitchFamily="34" charset="0"/>
                <a:cs typeface="Arial" panose="020B0604020202020204" pitchFamily="34" charset="0"/>
              </a:rPr>
              <a:t>Sydney Preferred</a:t>
            </a:r>
          </a:p>
        </p:txBody>
      </p:sp>
      <p:sp>
        <p:nvSpPr>
          <p:cNvPr id="12" name="TextBox 11">
            <a:extLst>
              <a:ext uri="{FF2B5EF4-FFF2-40B4-BE49-F238E27FC236}">
                <a16:creationId xmlns:a16="http://schemas.microsoft.com/office/drawing/2014/main" id="{668C39E0-E239-6748-BFC0-B15D65A4D7EA}"/>
              </a:ext>
            </a:extLst>
          </p:cNvPr>
          <p:cNvSpPr txBox="1"/>
          <p:nvPr/>
        </p:nvSpPr>
        <p:spPr>
          <a:xfrm>
            <a:off x="480774" y="2810205"/>
            <a:ext cx="4425634" cy="584775"/>
          </a:xfrm>
          <a:prstGeom prst="rect">
            <a:avLst/>
          </a:prstGeom>
          <a:noFill/>
        </p:spPr>
        <p:txBody>
          <a:bodyPr wrap="square" rtlCol="0">
            <a:spAutoFit/>
          </a:bodyPr>
          <a:lstStyle/>
          <a:p>
            <a:r>
              <a:rPr lang="en-US" sz="1600" b="1" spc="-40" dirty="0">
                <a:solidFill>
                  <a:srgbClr val="0079C2"/>
                </a:solidFill>
                <a:latin typeface="Arial" panose="020B0604020202020204" pitchFamily="34" charset="0"/>
                <a:cs typeface="Arial" panose="020B0604020202020204" pitchFamily="34" charset="0"/>
              </a:rPr>
              <a:t>Powerful personalization draws employees in and drives engagement.</a:t>
            </a:r>
          </a:p>
        </p:txBody>
      </p:sp>
      <p:sp>
        <p:nvSpPr>
          <p:cNvPr id="13" name="TextBox 12">
            <a:extLst>
              <a:ext uri="{FF2B5EF4-FFF2-40B4-BE49-F238E27FC236}">
                <a16:creationId xmlns:a16="http://schemas.microsoft.com/office/drawing/2014/main" id="{762F5B45-0F5C-3F4A-A3D6-13F883C69CCD}"/>
              </a:ext>
            </a:extLst>
          </p:cNvPr>
          <p:cNvSpPr txBox="1"/>
          <p:nvPr/>
        </p:nvSpPr>
        <p:spPr>
          <a:xfrm>
            <a:off x="480773" y="3490129"/>
            <a:ext cx="3815181" cy="1800493"/>
          </a:xfrm>
          <a:prstGeom prst="rect">
            <a:avLst/>
          </a:prstGeom>
          <a:noFill/>
        </p:spPr>
        <p:txBody>
          <a:bodyPr wrap="square" rtlCol="0">
            <a:spAutoFit/>
          </a:bodyPr>
          <a:lstStyle/>
          <a:p>
            <a:pPr marL="231775" indent="-231775">
              <a:spcAft>
                <a:spcPts val="600"/>
              </a:spcAft>
              <a:buClr>
                <a:srgbClr val="0079C2"/>
              </a:buClr>
              <a:buFont typeface="System Font Regular"/>
              <a:buChar char="›"/>
            </a:pPr>
            <a:r>
              <a:rPr lang="en-US" sz="1200" dirty="0">
                <a:solidFill>
                  <a:srgbClr val="31383C"/>
                </a:solidFill>
                <a:latin typeface="Arial" panose="020B0604020202020204" pitchFamily="34" charset="0"/>
                <a:cs typeface="Arial" panose="020B0604020202020204" pitchFamily="34" charset="0"/>
              </a:rPr>
              <a:t>Next-level personalization engine delivers a relevant, engaging health care experience.</a:t>
            </a:r>
          </a:p>
          <a:p>
            <a:pPr marL="231775" indent="-231775">
              <a:spcAft>
                <a:spcPts val="600"/>
              </a:spcAft>
              <a:buClr>
                <a:srgbClr val="0079C2"/>
              </a:buClr>
              <a:buFont typeface="System Font Regular"/>
              <a:buChar char="›"/>
            </a:pPr>
            <a:r>
              <a:rPr lang="en-US" sz="1200" dirty="0">
                <a:solidFill>
                  <a:srgbClr val="31383C"/>
                </a:solidFill>
                <a:latin typeface="Arial" panose="020B0604020202020204" pitchFamily="34" charset="0"/>
                <a:cs typeface="Arial" panose="020B0604020202020204" pitchFamily="34" charset="0"/>
              </a:rPr>
              <a:t>Engagement programs empower members to set health goals and make smarter choices.</a:t>
            </a:r>
          </a:p>
          <a:p>
            <a:pPr marL="231775" indent="-231775">
              <a:spcAft>
                <a:spcPts val="600"/>
              </a:spcAft>
              <a:buClr>
                <a:srgbClr val="0079C2"/>
              </a:buClr>
              <a:buFont typeface="System Font Regular"/>
              <a:buChar char="›"/>
            </a:pPr>
            <a:r>
              <a:rPr lang="en-US" sz="1200" dirty="0">
                <a:solidFill>
                  <a:srgbClr val="31383C"/>
                </a:solidFill>
                <a:latin typeface="Arial" panose="020B0604020202020204" pitchFamily="34" charset="0"/>
                <a:cs typeface="Arial" panose="020B0604020202020204" pitchFamily="34" charset="0"/>
              </a:rPr>
              <a:t>Wellness content and challenges keep employees active and motivated.</a:t>
            </a:r>
          </a:p>
          <a:p>
            <a:pPr marL="231775" indent="-231775">
              <a:spcAft>
                <a:spcPts val="600"/>
              </a:spcAft>
              <a:buClr>
                <a:srgbClr val="0079C2"/>
              </a:buClr>
              <a:buFont typeface="System Font Regular"/>
              <a:buChar char="›"/>
            </a:pPr>
            <a:r>
              <a:rPr lang="en-US" sz="1200" dirty="0">
                <a:solidFill>
                  <a:srgbClr val="31383C"/>
                </a:solidFill>
                <a:latin typeface="Arial" panose="020B0604020202020204" pitchFamily="34" charset="0"/>
                <a:cs typeface="Arial" panose="020B0604020202020204" pitchFamily="34" charset="0"/>
              </a:rPr>
              <a:t>Onboarding and engagement campaigns give members a reason to keep using Sydney.</a:t>
            </a:r>
          </a:p>
        </p:txBody>
      </p:sp>
      <p:sp>
        <p:nvSpPr>
          <p:cNvPr id="14" name="TextBox 13">
            <a:extLst>
              <a:ext uri="{FF2B5EF4-FFF2-40B4-BE49-F238E27FC236}">
                <a16:creationId xmlns:a16="http://schemas.microsoft.com/office/drawing/2014/main" id="{7A79E1C7-D97F-754B-B576-80C86AD10BD0}"/>
              </a:ext>
            </a:extLst>
          </p:cNvPr>
          <p:cNvSpPr txBox="1"/>
          <p:nvPr/>
        </p:nvSpPr>
        <p:spPr>
          <a:xfrm>
            <a:off x="472752" y="1360985"/>
            <a:ext cx="5003620" cy="1089529"/>
          </a:xfrm>
          <a:prstGeom prst="rect">
            <a:avLst/>
          </a:prstGeom>
          <a:noFill/>
        </p:spPr>
        <p:txBody>
          <a:bodyPr wrap="square" rtlCol="0">
            <a:spAutoFit/>
          </a:bodyPr>
          <a:lstStyle/>
          <a:p>
            <a:pPr>
              <a:lnSpc>
                <a:spcPct val="90000"/>
              </a:lnSpc>
            </a:pPr>
            <a:r>
              <a:rPr lang="en-US" sz="3600" b="1" spc="-100" dirty="0">
                <a:solidFill>
                  <a:srgbClr val="0079C2"/>
                </a:solidFill>
                <a:latin typeface="Arial" panose="020B0604020202020204" pitchFamily="34" charset="0"/>
                <a:cs typeface="Arial" panose="020B0604020202020204" pitchFamily="34" charset="0"/>
              </a:rPr>
              <a:t>A </a:t>
            </a:r>
            <a:r>
              <a:rPr lang="en-US" sz="3200" b="1" spc="-100" dirty="0">
                <a:solidFill>
                  <a:srgbClr val="0079C2"/>
                </a:solidFill>
                <a:latin typeface="Arial" panose="020B0604020202020204" pitchFamily="34" charset="0"/>
                <a:cs typeface="Arial" panose="020B0604020202020204" pitchFamily="34" charset="0"/>
              </a:rPr>
              <a:t>member-first</a:t>
            </a:r>
            <a:r>
              <a:rPr lang="en-US" sz="3600" b="1" spc="-100" dirty="0">
                <a:solidFill>
                  <a:srgbClr val="0079C2"/>
                </a:solidFill>
                <a:latin typeface="Arial" panose="020B0604020202020204" pitchFamily="34" charset="0"/>
                <a:cs typeface="Arial" panose="020B0604020202020204" pitchFamily="34" charset="0"/>
              </a:rPr>
              <a:t> approach to better health</a:t>
            </a:r>
          </a:p>
        </p:txBody>
      </p:sp>
      <p:sp>
        <p:nvSpPr>
          <p:cNvPr id="15" name="object 2">
            <a:extLst>
              <a:ext uri="{FF2B5EF4-FFF2-40B4-BE49-F238E27FC236}">
                <a16:creationId xmlns:a16="http://schemas.microsoft.com/office/drawing/2014/main" id="{4F611D3B-AA2F-1F4B-8295-00EA67D8CB3B}"/>
              </a:ext>
            </a:extLst>
          </p:cNvPr>
          <p:cNvSpPr/>
          <p:nvPr/>
        </p:nvSpPr>
        <p:spPr>
          <a:xfrm>
            <a:off x="5715000" y="0"/>
            <a:ext cx="3429000" cy="6857999"/>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350588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k object 16">
            <a:extLst>
              <a:ext uri="{FF2B5EF4-FFF2-40B4-BE49-F238E27FC236}">
                <a16:creationId xmlns:a16="http://schemas.microsoft.com/office/drawing/2014/main" id="{35F77F2C-13A2-B044-815D-C5DE813EDD8B}"/>
              </a:ext>
            </a:extLst>
          </p:cNvPr>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F0F5F6"/>
          </a:solidFill>
        </p:spPr>
        <p:txBody>
          <a:bodyPr wrap="square" lIns="0" tIns="0" rIns="0" bIns="0" rtlCol="0"/>
          <a:lstStyle/>
          <a:p>
            <a:endParaRPr/>
          </a:p>
        </p:txBody>
      </p:sp>
      <p:pic>
        <p:nvPicPr>
          <p:cNvPr id="7" name="Picture 6" descr="A picture containing computer, computer&#10;&#10;Description automatically generated">
            <a:extLst>
              <a:ext uri="{FF2B5EF4-FFF2-40B4-BE49-F238E27FC236}">
                <a16:creationId xmlns:a16="http://schemas.microsoft.com/office/drawing/2014/main" id="{6A07DB24-1800-3149-B54D-3A01FFE118D3}"/>
              </a:ext>
            </a:extLst>
          </p:cNvPr>
          <p:cNvPicPr>
            <a:picLocks noChangeAspect="1"/>
          </p:cNvPicPr>
          <p:nvPr/>
        </p:nvPicPr>
        <p:blipFill rotWithShape="1">
          <a:blip r:embed="rId3">
            <a:extLst>
              <a:ext uri="{28A0092B-C50C-407E-A947-70E740481C1C}">
                <a14:useLocalDpi xmlns:a14="http://schemas.microsoft.com/office/drawing/2010/main" val="0"/>
              </a:ext>
            </a:extLst>
          </a:blip>
          <a:srcRect l="5737" t="7545" r="86899" b="82532"/>
          <a:stretch/>
        </p:blipFill>
        <p:spPr>
          <a:xfrm>
            <a:off x="524540" y="517451"/>
            <a:ext cx="673395" cy="680484"/>
          </a:xfrm>
          <a:prstGeom prst="rect">
            <a:avLst/>
          </a:prstGeom>
        </p:spPr>
      </p:pic>
      <p:sp>
        <p:nvSpPr>
          <p:cNvPr id="8" name="TextBox 7">
            <a:extLst>
              <a:ext uri="{FF2B5EF4-FFF2-40B4-BE49-F238E27FC236}">
                <a16:creationId xmlns:a16="http://schemas.microsoft.com/office/drawing/2014/main" id="{4DA3DDBF-6655-6142-A301-D2DF34F10422}"/>
              </a:ext>
            </a:extLst>
          </p:cNvPr>
          <p:cNvSpPr txBox="1"/>
          <p:nvPr/>
        </p:nvSpPr>
        <p:spPr>
          <a:xfrm>
            <a:off x="1176671" y="680115"/>
            <a:ext cx="4196315" cy="369332"/>
          </a:xfrm>
          <a:prstGeom prst="rect">
            <a:avLst/>
          </a:prstGeom>
          <a:noFill/>
        </p:spPr>
        <p:txBody>
          <a:bodyPr wrap="square" rtlCol="0">
            <a:spAutoFit/>
          </a:bodyPr>
          <a:lstStyle/>
          <a:p>
            <a:r>
              <a:rPr lang="en-US" b="1" spc="-40" dirty="0">
                <a:solidFill>
                  <a:srgbClr val="002D57"/>
                </a:solidFill>
                <a:latin typeface="Arial" panose="020B0604020202020204" pitchFamily="34" charset="0"/>
                <a:cs typeface="Arial" panose="020B0604020202020204" pitchFamily="34" charset="0"/>
              </a:rPr>
              <a:t>Sydney Preferred</a:t>
            </a:r>
          </a:p>
        </p:txBody>
      </p:sp>
      <p:sp>
        <p:nvSpPr>
          <p:cNvPr id="12" name="TextBox 11">
            <a:extLst>
              <a:ext uri="{FF2B5EF4-FFF2-40B4-BE49-F238E27FC236}">
                <a16:creationId xmlns:a16="http://schemas.microsoft.com/office/drawing/2014/main" id="{473C55D6-1D85-8546-BA98-1F19D4D355D7}"/>
              </a:ext>
            </a:extLst>
          </p:cNvPr>
          <p:cNvSpPr txBox="1"/>
          <p:nvPr/>
        </p:nvSpPr>
        <p:spPr>
          <a:xfrm>
            <a:off x="472752" y="1360985"/>
            <a:ext cx="5003620" cy="1421928"/>
          </a:xfrm>
          <a:prstGeom prst="rect">
            <a:avLst/>
          </a:prstGeom>
          <a:noFill/>
        </p:spPr>
        <p:txBody>
          <a:bodyPr wrap="square" rtlCol="0">
            <a:spAutoFit/>
          </a:bodyPr>
          <a:lstStyle/>
          <a:p>
            <a:pPr>
              <a:lnSpc>
                <a:spcPct val="90000"/>
              </a:lnSpc>
            </a:pPr>
            <a:r>
              <a:rPr lang="en-US" sz="3200" b="1" spc="-100" dirty="0">
                <a:solidFill>
                  <a:srgbClr val="0079C2"/>
                </a:solidFill>
                <a:latin typeface="Arial" panose="020B0604020202020204" pitchFamily="34" charset="0"/>
                <a:cs typeface="Arial" panose="020B0604020202020204" pitchFamily="34" charset="0"/>
              </a:rPr>
              <a:t>Health and wellness that feels like an extension of your culture </a:t>
            </a:r>
          </a:p>
        </p:txBody>
      </p:sp>
      <p:sp>
        <p:nvSpPr>
          <p:cNvPr id="9" name="object 2">
            <a:extLst>
              <a:ext uri="{FF2B5EF4-FFF2-40B4-BE49-F238E27FC236}">
                <a16:creationId xmlns:a16="http://schemas.microsoft.com/office/drawing/2014/main" id="{0051F82F-3F33-504A-B50A-367C83CB5DD1}"/>
              </a:ext>
            </a:extLst>
          </p:cNvPr>
          <p:cNvSpPr/>
          <p:nvPr/>
        </p:nvSpPr>
        <p:spPr>
          <a:xfrm>
            <a:off x="5715000" y="0"/>
            <a:ext cx="3429000" cy="6857999"/>
          </a:xfrm>
          <a:prstGeom prst="rect">
            <a:avLst/>
          </a:prstGeom>
          <a:blipFill>
            <a:blip r:embed="rId4" cstate="print"/>
            <a:stretch>
              <a:fillRect/>
            </a:stretch>
          </a:blipFill>
        </p:spPr>
        <p:txBody>
          <a:bodyPr wrap="square" lIns="0" tIns="0" rIns="0" bIns="0" rtlCol="0"/>
          <a:lstStyle/>
          <a:p>
            <a:endParaRPr/>
          </a:p>
        </p:txBody>
      </p:sp>
      <p:sp>
        <p:nvSpPr>
          <p:cNvPr id="13" name="TextBox 12">
            <a:extLst>
              <a:ext uri="{FF2B5EF4-FFF2-40B4-BE49-F238E27FC236}">
                <a16:creationId xmlns:a16="http://schemas.microsoft.com/office/drawing/2014/main" id="{DF54D52F-BD7F-6647-A2F3-2558F27C5617}"/>
              </a:ext>
            </a:extLst>
          </p:cNvPr>
          <p:cNvSpPr txBox="1"/>
          <p:nvPr/>
        </p:nvSpPr>
        <p:spPr>
          <a:xfrm>
            <a:off x="480774" y="3169435"/>
            <a:ext cx="4425634" cy="584775"/>
          </a:xfrm>
          <a:prstGeom prst="rect">
            <a:avLst/>
          </a:prstGeom>
          <a:noFill/>
        </p:spPr>
        <p:txBody>
          <a:bodyPr wrap="square" rtlCol="0">
            <a:spAutoFit/>
          </a:bodyPr>
          <a:lstStyle/>
          <a:p>
            <a:r>
              <a:rPr lang="en-US" sz="1600" b="1" spc="-40" dirty="0">
                <a:solidFill>
                  <a:srgbClr val="0079C2"/>
                </a:solidFill>
                <a:latin typeface="Arial" panose="020B0604020202020204" pitchFamily="34" charset="0"/>
                <a:cs typeface="Arial" panose="020B0604020202020204" pitchFamily="34" charset="0"/>
              </a:rPr>
              <a:t>Now you can more easily integrate wellbeing into your everyday work experience.</a:t>
            </a:r>
          </a:p>
        </p:txBody>
      </p:sp>
      <p:sp>
        <p:nvSpPr>
          <p:cNvPr id="14" name="TextBox 13">
            <a:extLst>
              <a:ext uri="{FF2B5EF4-FFF2-40B4-BE49-F238E27FC236}">
                <a16:creationId xmlns:a16="http://schemas.microsoft.com/office/drawing/2014/main" id="{98C57AFE-111E-564C-A0CE-51E58943CA73}"/>
              </a:ext>
            </a:extLst>
          </p:cNvPr>
          <p:cNvSpPr txBox="1"/>
          <p:nvPr/>
        </p:nvSpPr>
        <p:spPr>
          <a:xfrm>
            <a:off x="480773" y="3849359"/>
            <a:ext cx="3815181" cy="1354217"/>
          </a:xfrm>
          <a:prstGeom prst="rect">
            <a:avLst/>
          </a:prstGeom>
          <a:noFill/>
        </p:spPr>
        <p:txBody>
          <a:bodyPr wrap="square" rtlCol="0">
            <a:spAutoFit/>
          </a:bodyPr>
          <a:lstStyle/>
          <a:p>
            <a:pPr marL="231775" indent="-231775">
              <a:spcAft>
                <a:spcPts val="600"/>
              </a:spcAft>
              <a:buClr>
                <a:srgbClr val="0079C2"/>
              </a:buClr>
              <a:buFont typeface="System Font Regular"/>
              <a:buChar char="›"/>
            </a:pPr>
            <a:r>
              <a:rPr lang="en-US" sz="1200" dirty="0">
                <a:solidFill>
                  <a:srgbClr val="31383C"/>
                </a:solidFill>
                <a:latin typeface="Arial" panose="020B0604020202020204" pitchFamily="34" charset="0"/>
                <a:cs typeface="Arial" panose="020B0604020202020204" pitchFamily="34" charset="0"/>
              </a:rPr>
              <a:t>Co-brand the experience to show employees how you are investing in better health.</a:t>
            </a:r>
          </a:p>
          <a:p>
            <a:pPr marL="231775" indent="-231775">
              <a:spcAft>
                <a:spcPts val="600"/>
              </a:spcAft>
              <a:buClr>
                <a:srgbClr val="0079C2"/>
              </a:buClr>
              <a:buFont typeface="System Font Regular"/>
              <a:buChar char="›"/>
            </a:pPr>
            <a:r>
              <a:rPr lang="en-US" sz="1200" dirty="0">
                <a:solidFill>
                  <a:srgbClr val="31383C"/>
                </a:solidFill>
                <a:latin typeface="Arial" panose="020B0604020202020204" pitchFamily="34" charset="0"/>
                <a:cs typeface="Arial" panose="020B0604020202020204" pitchFamily="34" charset="0"/>
              </a:rPr>
              <a:t>Customize challenges to build camaraderie and teamwork throughout your company.</a:t>
            </a:r>
          </a:p>
          <a:p>
            <a:pPr marL="231775" indent="-231775">
              <a:spcAft>
                <a:spcPts val="600"/>
              </a:spcAft>
              <a:buClr>
                <a:srgbClr val="0079C2"/>
              </a:buClr>
              <a:buFont typeface="System Font Regular"/>
              <a:buChar char="›"/>
            </a:pPr>
            <a:r>
              <a:rPr lang="en-US" sz="1200" dirty="0">
                <a:solidFill>
                  <a:srgbClr val="31383C"/>
                </a:solidFill>
                <a:latin typeface="Arial" panose="020B0604020202020204" pitchFamily="34" charset="0"/>
                <a:cs typeface="Arial" panose="020B0604020202020204" pitchFamily="34" charset="0"/>
              </a:rPr>
              <a:t>Create custom messaging that aligns with your culture and business goals.</a:t>
            </a:r>
          </a:p>
        </p:txBody>
      </p:sp>
    </p:spTree>
    <p:extLst>
      <p:ext uri="{BB962C8B-B14F-4D97-AF65-F5344CB8AC3E}">
        <p14:creationId xmlns:p14="http://schemas.microsoft.com/office/powerpoint/2010/main" val="22599823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C43525-8B61-4B17-82AE-AA68C76FFC85}"/>
              </a:ext>
            </a:extLst>
          </p:cNvPr>
          <p:cNvSpPr/>
          <p:nvPr/>
        </p:nvSpPr>
        <p:spPr>
          <a:xfrm>
            <a:off x="539992" y="6180854"/>
            <a:ext cx="7832828" cy="3385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latin typeface="Arial" panose="020B0604020202020204" pitchFamily="34" charset="0"/>
                <a:cs typeface="Arial" panose="020B0604020202020204" pitchFamily="34" charset="0"/>
              </a:rPr>
              <a:t>Services provided by Empire </a:t>
            </a:r>
            <a:r>
              <a:rPr lang="en-US" sz="800" dirty="0" err="1">
                <a:latin typeface="Arial" panose="020B0604020202020204" pitchFamily="34" charset="0"/>
                <a:cs typeface="Arial" panose="020B0604020202020204" pitchFamily="34" charset="0"/>
              </a:rPr>
              <a:t>HealthChoice</a:t>
            </a:r>
            <a:r>
              <a:rPr lang="en-US" sz="800" dirty="0">
                <a:latin typeface="Arial" panose="020B0604020202020204" pitchFamily="34" charset="0"/>
                <a:cs typeface="Arial" panose="020B0604020202020204" pitchFamily="34" charset="0"/>
              </a:rPr>
              <a:t> HMO, Inc. and/or Empire </a:t>
            </a:r>
            <a:r>
              <a:rPr lang="en-US" sz="800" dirty="0" err="1">
                <a:latin typeface="Arial" panose="020B0604020202020204" pitchFamily="34" charset="0"/>
                <a:cs typeface="Arial" panose="020B0604020202020204" pitchFamily="34" charset="0"/>
              </a:rPr>
              <a:t>HealthChoice</a:t>
            </a:r>
            <a:r>
              <a:rPr lang="en-US" sz="800" dirty="0">
                <a:latin typeface="Arial" panose="020B0604020202020204" pitchFamily="34" charset="0"/>
                <a:cs typeface="Arial" panose="020B0604020202020204" pitchFamily="34" charset="0"/>
              </a:rPr>
              <a:t> Assurance, Inc., dba Empire BlueCross and BlueShield.  Independent licensees of the Blue Cross and Blue Shield Association, an association of independent Blue Cross and Blue Shield plans.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2684" y="2117559"/>
            <a:ext cx="3967443" cy="2165900"/>
          </a:xfrm>
          <a:prstGeom prst="rect">
            <a:avLst/>
          </a:prstGeom>
        </p:spPr>
      </p:pic>
    </p:spTree>
    <p:extLst>
      <p:ext uri="{BB962C8B-B14F-4D97-AF65-F5344CB8AC3E}">
        <p14:creationId xmlns:p14="http://schemas.microsoft.com/office/powerpoint/2010/main" val="1316321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 sitting at a table using a computer&#10;&#10;Description automatically generated">
            <a:extLst>
              <a:ext uri="{FF2B5EF4-FFF2-40B4-BE49-F238E27FC236}">
                <a16:creationId xmlns:a16="http://schemas.microsoft.com/office/drawing/2014/main" id="{864DB9A9-93D2-6C48-94A5-DF8EDB50C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9144000" cy="6851904"/>
          </a:xfrm>
          <a:prstGeom prst="rect">
            <a:avLst/>
          </a:prstGeom>
        </p:spPr>
      </p:pic>
      <p:sp>
        <p:nvSpPr>
          <p:cNvPr id="13" name="object 13"/>
          <p:cNvSpPr txBox="1">
            <a:spLocks noGrp="1"/>
          </p:cNvSpPr>
          <p:nvPr>
            <p:ph type="sldNum" sz="quarter" idx="7"/>
          </p:nvPr>
        </p:nvSpPr>
        <p:spPr>
          <a:xfrm>
            <a:off x="8820150" y="6543792"/>
            <a:ext cx="175259" cy="111569"/>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dirty="0">
                <a:solidFill>
                  <a:schemeClr val="bg1"/>
                </a:solidFill>
              </a:rPr>
              <a:t>2</a:t>
            </a:fld>
            <a:endParaRPr dirty="0">
              <a:solidFill>
                <a:schemeClr val="bg1"/>
              </a:solidFill>
            </a:endParaRPr>
          </a:p>
        </p:txBody>
      </p:sp>
      <p:sp>
        <p:nvSpPr>
          <p:cNvPr id="20" name="TextBox 19">
            <a:extLst>
              <a:ext uri="{FF2B5EF4-FFF2-40B4-BE49-F238E27FC236}">
                <a16:creationId xmlns:a16="http://schemas.microsoft.com/office/drawing/2014/main" id="{88A5A4C9-4B2F-1548-AB7E-2C375092A08B}"/>
              </a:ext>
            </a:extLst>
          </p:cNvPr>
          <p:cNvSpPr txBox="1"/>
          <p:nvPr/>
        </p:nvSpPr>
        <p:spPr>
          <a:xfrm>
            <a:off x="438982" y="1933535"/>
            <a:ext cx="4546315" cy="830997"/>
          </a:xfrm>
          <a:prstGeom prst="rect">
            <a:avLst/>
          </a:prstGeom>
          <a:noFill/>
        </p:spPr>
        <p:txBody>
          <a:bodyPr wrap="square" rtlCol="0">
            <a:spAutoFit/>
          </a:bodyPr>
          <a:lstStyle/>
          <a:p>
            <a:pPr>
              <a:spcAft>
                <a:spcPts val="600"/>
              </a:spcAft>
            </a:pPr>
            <a:r>
              <a:rPr lang="en-US" sz="1200" spc="-10" dirty="0">
                <a:solidFill>
                  <a:schemeClr val="bg1"/>
                </a:solidFill>
                <a:latin typeface="Arial" panose="020B0604020202020204" pitchFamily="34" charset="0"/>
                <a:cs typeface="Arial" panose="020B0604020202020204" pitchFamily="34" charset="0"/>
              </a:rPr>
              <a:t>With Sydney Health, we are reimagining health care by creating a new path to engagement that starts with each member — a platform connecting data, technology, and specific health needs in ways never thought possible. </a:t>
            </a:r>
            <a:r>
              <a:rPr lang="en-US" sz="1200" b="1" spc="-10" dirty="0">
                <a:solidFill>
                  <a:schemeClr val="bg1"/>
                </a:solidFill>
                <a:latin typeface="Arial" panose="020B0604020202020204" pitchFamily="34" charset="0"/>
                <a:cs typeface="Arial" panose="020B0604020202020204" pitchFamily="34" charset="0"/>
              </a:rPr>
              <a:t>Until now.</a:t>
            </a:r>
          </a:p>
        </p:txBody>
      </p:sp>
      <p:sp>
        <p:nvSpPr>
          <p:cNvPr id="21" name="TextBox 20">
            <a:extLst>
              <a:ext uri="{FF2B5EF4-FFF2-40B4-BE49-F238E27FC236}">
                <a16:creationId xmlns:a16="http://schemas.microsoft.com/office/drawing/2014/main" id="{D5A4981B-C52B-B142-93DF-290D6743F61E}"/>
              </a:ext>
            </a:extLst>
          </p:cNvPr>
          <p:cNvSpPr txBox="1"/>
          <p:nvPr/>
        </p:nvSpPr>
        <p:spPr>
          <a:xfrm>
            <a:off x="479622" y="631762"/>
            <a:ext cx="5816675" cy="1175706"/>
          </a:xfrm>
          <a:prstGeom prst="rect">
            <a:avLst/>
          </a:prstGeom>
          <a:noFill/>
        </p:spPr>
        <p:txBody>
          <a:bodyPr wrap="square" rtlCol="0">
            <a:spAutoFit/>
          </a:bodyPr>
          <a:lstStyle/>
          <a:p>
            <a:pPr>
              <a:lnSpc>
                <a:spcPct val="80000"/>
              </a:lnSpc>
            </a:pPr>
            <a:r>
              <a:rPr lang="en-US" sz="4400" b="1" spc="-150" dirty="0">
                <a:solidFill>
                  <a:schemeClr val="bg1"/>
                </a:solidFill>
                <a:latin typeface="Arial" panose="020B0604020202020204" pitchFamily="34" charset="0"/>
                <a:cs typeface="Arial" panose="020B0604020202020204" pitchFamily="34" charset="0"/>
              </a:rPr>
              <a:t>A new time </a:t>
            </a:r>
            <a:r>
              <a:rPr lang="en-US" sz="4400" b="1" spc="-150" dirty="0">
                <a:solidFill>
                  <a:srgbClr val="FAB71E"/>
                </a:solidFill>
                <a:latin typeface="Arial" panose="020B0604020202020204" pitchFamily="34" charset="0"/>
                <a:cs typeface="Arial" panose="020B0604020202020204" pitchFamily="34" charset="0"/>
              </a:rPr>
              <a:t>and a new path to better health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person, outdoor, person, holding&#10;&#10;Description automatically generated">
            <a:extLst>
              <a:ext uri="{FF2B5EF4-FFF2-40B4-BE49-F238E27FC236}">
                <a16:creationId xmlns:a16="http://schemas.microsoft.com/office/drawing/2014/main" id="{05891A45-E957-DF4C-BDF0-B183E37FA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
            <a:ext cx="9144000" cy="6851904"/>
          </a:xfrm>
          <a:prstGeom prst="rect">
            <a:avLst/>
          </a:prstGeom>
        </p:spPr>
      </p:pic>
      <p:sp>
        <p:nvSpPr>
          <p:cNvPr id="3" name="object 3"/>
          <p:cNvSpPr/>
          <p:nvPr/>
        </p:nvSpPr>
        <p:spPr>
          <a:xfrm>
            <a:off x="4586554" y="0"/>
            <a:ext cx="4572000" cy="6858000"/>
          </a:xfrm>
          <a:custGeom>
            <a:avLst/>
            <a:gdLst/>
            <a:ahLst/>
            <a:cxnLst/>
            <a:rect l="l" t="t" r="r" b="b"/>
            <a:pathLst>
              <a:path w="4572000" h="6858000">
                <a:moveTo>
                  <a:pt x="0" y="6858000"/>
                </a:moveTo>
                <a:lnTo>
                  <a:pt x="4572000" y="6858000"/>
                </a:lnTo>
                <a:lnTo>
                  <a:pt x="4572000" y="0"/>
                </a:lnTo>
                <a:lnTo>
                  <a:pt x="0" y="0"/>
                </a:lnTo>
                <a:lnTo>
                  <a:pt x="0" y="6858000"/>
                </a:lnTo>
                <a:close/>
              </a:path>
            </a:pathLst>
          </a:custGeom>
          <a:solidFill>
            <a:srgbClr val="F0F5F6"/>
          </a:solidFill>
        </p:spPr>
        <p:txBody>
          <a:bodyPr wrap="square" lIns="0" tIns="0" rIns="0" bIns="0" rtlCol="0"/>
          <a:lstStyle/>
          <a:p>
            <a:endParaRPr/>
          </a:p>
        </p:txBody>
      </p:sp>
      <p:sp>
        <p:nvSpPr>
          <p:cNvPr id="19" name="object 19"/>
          <p:cNvSpPr txBox="1">
            <a:spLocks noGrp="1"/>
          </p:cNvSpPr>
          <p:nvPr>
            <p:ph type="sldNum" sz="quarter" idx="7"/>
          </p:nvPr>
        </p:nvSpPr>
        <p:spPr>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dirty="0"/>
              <a:t>3</a:t>
            </a:fld>
            <a:endParaRPr dirty="0"/>
          </a:p>
        </p:txBody>
      </p:sp>
      <p:sp>
        <p:nvSpPr>
          <p:cNvPr id="25" name="TextBox 24">
            <a:extLst>
              <a:ext uri="{FF2B5EF4-FFF2-40B4-BE49-F238E27FC236}">
                <a16:creationId xmlns:a16="http://schemas.microsoft.com/office/drawing/2014/main" id="{3DDC129B-F3BC-A646-B9E0-201C1C3AAAC0}"/>
              </a:ext>
            </a:extLst>
          </p:cNvPr>
          <p:cNvSpPr txBox="1"/>
          <p:nvPr/>
        </p:nvSpPr>
        <p:spPr>
          <a:xfrm>
            <a:off x="5055591" y="1322291"/>
            <a:ext cx="3764559" cy="584775"/>
          </a:xfrm>
          <a:prstGeom prst="rect">
            <a:avLst/>
          </a:prstGeom>
          <a:noFill/>
        </p:spPr>
        <p:txBody>
          <a:bodyPr wrap="square" rtlCol="0">
            <a:spAutoFit/>
          </a:bodyPr>
          <a:lstStyle/>
          <a:p>
            <a:r>
              <a:rPr lang="en-US" sz="1600" b="1" spc="-40" dirty="0">
                <a:solidFill>
                  <a:srgbClr val="0079C2"/>
                </a:solidFill>
                <a:latin typeface="Arial" panose="020B0604020202020204" pitchFamily="34" charset="0"/>
                <a:cs typeface="Arial" panose="020B0604020202020204" pitchFamily="34" charset="0"/>
              </a:rPr>
              <a:t>“Whenever, wherever, however” </a:t>
            </a:r>
            <a:br>
              <a:rPr lang="en-US" sz="1600" b="1" spc="-40" dirty="0">
                <a:solidFill>
                  <a:srgbClr val="0079C2"/>
                </a:solidFill>
                <a:latin typeface="Arial" panose="020B0604020202020204" pitchFamily="34" charset="0"/>
                <a:cs typeface="Arial" panose="020B0604020202020204" pitchFamily="34" charset="0"/>
              </a:rPr>
            </a:br>
            <a:r>
              <a:rPr lang="en-US" sz="1600" b="1" spc="-40" dirty="0">
                <a:solidFill>
                  <a:srgbClr val="0079C2"/>
                </a:solidFill>
                <a:latin typeface="Arial" panose="020B0604020202020204" pitchFamily="34" charset="0"/>
                <a:cs typeface="Arial" panose="020B0604020202020204" pitchFamily="34" charset="0"/>
              </a:rPr>
              <a:t>is the new normal</a:t>
            </a:r>
          </a:p>
        </p:txBody>
      </p:sp>
      <p:sp>
        <p:nvSpPr>
          <p:cNvPr id="26" name="TextBox 25">
            <a:extLst>
              <a:ext uri="{FF2B5EF4-FFF2-40B4-BE49-F238E27FC236}">
                <a16:creationId xmlns:a16="http://schemas.microsoft.com/office/drawing/2014/main" id="{3163F777-C023-714D-B4F9-20A4868FD932}"/>
              </a:ext>
            </a:extLst>
          </p:cNvPr>
          <p:cNvSpPr txBox="1"/>
          <p:nvPr/>
        </p:nvSpPr>
        <p:spPr>
          <a:xfrm>
            <a:off x="5055591" y="1949919"/>
            <a:ext cx="3764558" cy="1092607"/>
          </a:xfrm>
          <a:prstGeom prst="rect">
            <a:avLst/>
          </a:prstGeom>
          <a:noFill/>
        </p:spPr>
        <p:txBody>
          <a:bodyPr wrap="square" rtlCol="0">
            <a:spAutoFit/>
          </a:bodyPr>
          <a:lstStyle/>
          <a:p>
            <a:pPr marL="231775" indent="-231775">
              <a:spcAft>
                <a:spcPts val="600"/>
              </a:spcAft>
              <a:buClr>
                <a:srgbClr val="0079C2"/>
              </a:buClr>
              <a:buFont typeface="System Font Regular"/>
              <a:buChar char="›"/>
            </a:pPr>
            <a:r>
              <a:rPr lang="en-US" sz="1200" dirty="0">
                <a:solidFill>
                  <a:srgbClr val="31383C"/>
                </a:solidFill>
                <a:latin typeface="Arial" panose="020B0604020202020204" pitchFamily="34" charset="0"/>
                <a:cs typeface="Arial" panose="020B0604020202020204" pitchFamily="34" charset="0"/>
              </a:rPr>
              <a:t>People increasingly prefer a digital environment and a consumer-centric experience.</a:t>
            </a:r>
          </a:p>
          <a:p>
            <a:pPr marL="231775" indent="-231775">
              <a:spcAft>
                <a:spcPts val="600"/>
              </a:spcAft>
              <a:buClr>
                <a:srgbClr val="0079C2"/>
              </a:buClr>
              <a:buFont typeface="System Font Regular"/>
              <a:buChar char="›"/>
            </a:pPr>
            <a:r>
              <a:rPr lang="en-US" sz="1200" dirty="0">
                <a:solidFill>
                  <a:srgbClr val="31383C"/>
                </a:solidFill>
                <a:latin typeface="Arial" panose="020B0604020202020204" pitchFamily="34" charset="0"/>
                <a:cs typeface="Arial" panose="020B0604020202020204" pitchFamily="34" charset="0"/>
              </a:rPr>
              <a:t>AI and data intelligence have enabled better insights and more personalized health care</a:t>
            </a:r>
            <a:br>
              <a:rPr lang="en-US" sz="1200" dirty="0">
                <a:solidFill>
                  <a:srgbClr val="31383C"/>
                </a:solidFill>
                <a:latin typeface="Arial" panose="020B0604020202020204" pitchFamily="34" charset="0"/>
                <a:cs typeface="Arial" panose="020B0604020202020204" pitchFamily="34" charset="0"/>
              </a:rPr>
            </a:br>
            <a:r>
              <a:rPr lang="en-US" sz="1200" dirty="0">
                <a:solidFill>
                  <a:srgbClr val="31383C"/>
                </a:solidFill>
                <a:latin typeface="Arial" panose="020B0604020202020204" pitchFamily="34" charset="0"/>
                <a:cs typeface="Arial" panose="020B0604020202020204" pitchFamily="34" charset="0"/>
              </a:rPr>
              <a:t>recommendations.</a:t>
            </a:r>
          </a:p>
        </p:txBody>
      </p:sp>
      <p:sp>
        <p:nvSpPr>
          <p:cNvPr id="28" name="TextBox 27">
            <a:extLst>
              <a:ext uri="{FF2B5EF4-FFF2-40B4-BE49-F238E27FC236}">
                <a16:creationId xmlns:a16="http://schemas.microsoft.com/office/drawing/2014/main" id="{E05A6B12-161B-564C-BD62-06A54AB66285}"/>
              </a:ext>
            </a:extLst>
          </p:cNvPr>
          <p:cNvSpPr txBox="1"/>
          <p:nvPr/>
        </p:nvSpPr>
        <p:spPr>
          <a:xfrm>
            <a:off x="5039777" y="3732832"/>
            <a:ext cx="1008810" cy="276999"/>
          </a:xfrm>
          <a:prstGeom prst="rect">
            <a:avLst/>
          </a:prstGeom>
          <a:noFill/>
        </p:spPr>
        <p:txBody>
          <a:bodyPr wrap="square" rtlCol="0">
            <a:spAutoFit/>
          </a:bodyPr>
          <a:lstStyle/>
          <a:p>
            <a:pPr>
              <a:spcAft>
                <a:spcPts val="600"/>
              </a:spcAft>
            </a:pPr>
            <a:r>
              <a:rPr lang="en-US" sz="1200" b="1" spc="-10" dirty="0">
                <a:solidFill>
                  <a:srgbClr val="31383C"/>
                </a:solidFill>
                <a:latin typeface="Arial" panose="020B0604020202020204" pitchFamily="34" charset="0"/>
                <a:cs typeface="Arial" panose="020B0604020202020204" pitchFamily="34" charset="0"/>
              </a:rPr>
              <a:t>Today</a:t>
            </a:r>
          </a:p>
        </p:txBody>
      </p:sp>
      <p:sp>
        <p:nvSpPr>
          <p:cNvPr id="29" name="TextBox 28">
            <a:extLst>
              <a:ext uri="{FF2B5EF4-FFF2-40B4-BE49-F238E27FC236}">
                <a16:creationId xmlns:a16="http://schemas.microsoft.com/office/drawing/2014/main" id="{89FFDAC1-9200-424A-A5FF-CD6027232B9C}"/>
              </a:ext>
            </a:extLst>
          </p:cNvPr>
          <p:cNvSpPr txBox="1"/>
          <p:nvPr/>
        </p:nvSpPr>
        <p:spPr>
          <a:xfrm>
            <a:off x="472752" y="486267"/>
            <a:ext cx="4099247" cy="978729"/>
          </a:xfrm>
          <a:prstGeom prst="rect">
            <a:avLst/>
          </a:prstGeom>
          <a:noFill/>
        </p:spPr>
        <p:txBody>
          <a:bodyPr wrap="square" rtlCol="0">
            <a:spAutoFit/>
          </a:bodyPr>
          <a:lstStyle/>
          <a:p>
            <a:pPr>
              <a:lnSpc>
                <a:spcPct val="80000"/>
              </a:lnSpc>
            </a:pPr>
            <a:r>
              <a:rPr lang="en-US" sz="3600" b="1" spc="-180" dirty="0">
                <a:solidFill>
                  <a:srgbClr val="31383C"/>
                </a:solidFill>
                <a:latin typeface="Arial" panose="020B0604020202020204" pitchFamily="34" charset="0"/>
                <a:cs typeface="Arial" panose="020B0604020202020204" pitchFamily="34" charset="0"/>
              </a:rPr>
              <a:t>Because people </a:t>
            </a:r>
            <a:br>
              <a:rPr lang="en-US" sz="3600" b="1" spc="-180" dirty="0">
                <a:solidFill>
                  <a:srgbClr val="31383C"/>
                </a:solidFill>
                <a:latin typeface="Arial" panose="020B0604020202020204" pitchFamily="34" charset="0"/>
                <a:cs typeface="Arial" panose="020B0604020202020204" pitchFamily="34" charset="0"/>
              </a:rPr>
            </a:br>
            <a:r>
              <a:rPr lang="en-US" sz="3600" b="1" spc="-180" dirty="0">
                <a:solidFill>
                  <a:srgbClr val="0079C2"/>
                </a:solidFill>
                <a:latin typeface="Arial" panose="020B0604020202020204" pitchFamily="34" charset="0"/>
                <a:cs typeface="Arial" panose="020B0604020202020204" pitchFamily="34" charset="0"/>
              </a:rPr>
              <a:t>demand change</a:t>
            </a:r>
          </a:p>
        </p:txBody>
      </p:sp>
      <p:sp>
        <p:nvSpPr>
          <p:cNvPr id="39" name="TextBox 38">
            <a:extLst>
              <a:ext uri="{FF2B5EF4-FFF2-40B4-BE49-F238E27FC236}">
                <a16:creationId xmlns:a16="http://schemas.microsoft.com/office/drawing/2014/main" id="{9764CCA8-0485-1C42-8FD5-E9B8A87DA40B}"/>
              </a:ext>
            </a:extLst>
          </p:cNvPr>
          <p:cNvSpPr txBox="1"/>
          <p:nvPr/>
        </p:nvSpPr>
        <p:spPr>
          <a:xfrm>
            <a:off x="5039777" y="6038261"/>
            <a:ext cx="3561452" cy="400110"/>
          </a:xfrm>
          <a:prstGeom prst="rect">
            <a:avLst/>
          </a:prstGeom>
          <a:noFill/>
        </p:spPr>
        <p:txBody>
          <a:bodyPr wrap="square" rtlCol="0">
            <a:spAutoFit/>
          </a:bodyPr>
          <a:lstStyle/>
          <a:p>
            <a:r>
              <a:rPr lang="en-US" sz="1000" i="1" dirty="0"/>
              <a:t>24</a:t>
            </a:r>
            <a:r>
              <a:rPr lang="en-US" sz="1000" i="1" baseline="30000" dirty="0"/>
              <a:t>th</a:t>
            </a:r>
            <a:r>
              <a:rPr lang="en-US" sz="1000" i="1" dirty="0"/>
              <a:t> Annual Best Practices in Health Care Employer Survey</a:t>
            </a:r>
            <a:r>
              <a:rPr lang="en-US" sz="1000" dirty="0"/>
              <a:t>, </a:t>
            </a:r>
            <a:br>
              <a:rPr lang="en-US" sz="1000" dirty="0"/>
            </a:br>
            <a:r>
              <a:rPr lang="en-US" sz="1000" dirty="0"/>
              <a:t>Willis Towers Watson, October 2019.</a:t>
            </a:r>
          </a:p>
        </p:txBody>
      </p:sp>
      <p:sp>
        <p:nvSpPr>
          <p:cNvPr id="41" name="object 8">
            <a:extLst>
              <a:ext uri="{FF2B5EF4-FFF2-40B4-BE49-F238E27FC236}">
                <a16:creationId xmlns:a16="http://schemas.microsoft.com/office/drawing/2014/main" id="{AD4CA313-4A09-194B-98E1-A5DEF3F581CD}"/>
              </a:ext>
            </a:extLst>
          </p:cNvPr>
          <p:cNvSpPr/>
          <p:nvPr/>
        </p:nvSpPr>
        <p:spPr>
          <a:xfrm>
            <a:off x="7081628" y="4494330"/>
            <a:ext cx="696723" cy="318822"/>
          </a:xfrm>
          <a:custGeom>
            <a:avLst/>
            <a:gdLst/>
            <a:ahLst/>
            <a:cxnLst/>
            <a:rect l="l" t="t" r="r" b="b"/>
            <a:pathLst>
              <a:path w="9144000">
                <a:moveTo>
                  <a:pt x="0" y="0"/>
                </a:moveTo>
                <a:lnTo>
                  <a:pt x="9144000" y="0"/>
                </a:lnTo>
              </a:path>
            </a:pathLst>
          </a:custGeom>
          <a:ln w="12700">
            <a:solidFill>
              <a:srgbClr val="FAB71E"/>
            </a:solidFill>
          </a:ln>
        </p:spPr>
        <p:txBody>
          <a:bodyPr wrap="square" lIns="0" tIns="0" rIns="0" bIns="0" rtlCol="0"/>
          <a:lstStyle/>
          <a:p>
            <a:endParaRPr/>
          </a:p>
        </p:txBody>
      </p:sp>
      <p:sp>
        <p:nvSpPr>
          <p:cNvPr id="43" name="TextBox 42">
            <a:extLst>
              <a:ext uri="{FF2B5EF4-FFF2-40B4-BE49-F238E27FC236}">
                <a16:creationId xmlns:a16="http://schemas.microsoft.com/office/drawing/2014/main" id="{AC832B11-18E9-5F41-991C-7AA721825B58}"/>
              </a:ext>
            </a:extLst>
          </p:cNvPr>
          <p:cNvSpPr txBox="1"/>
          <p:nvPr/>
        </p:nvSpPr>
        <p:spPr>
          <a:xfrm>
            <a:off x="7196017" y="3732832"/>
            <a:ext cx="1544653" cy="276999"/>
          </a:xfrm>
          <a:prstGeom prst="rect">
            <a:avLst/>
          </a:prstGeom>
          <a:noFill/>
        </p:spPr>
        <p:txBody>
          <a:bodyPr wrap="square" rtlCol="0">
            <a:spAutoFit/>
          </a:bodyPr>
          <a:lstStyle/>
          <a:p>
            <a:pPr algn="r">
              <a:spcAft>
                <a:spcPts val="600"/>
              </a:spcAft>
            </a:pPr>
            <a:r>
              <a:rPr lang="en-US" sz="1200" b="1" spc="-10" dirty="0">
                <a:solidFill>
                  <a:srgbClr val="31383C"/>
                </a:solidFill>
                <a:latin typeface="Arial" panose="020B0604020202020204" pitchFamily="34" charset="0"/>
                <a:cs typeface="Arial" panose="020B0604020202020204" pitchFamily="34" charset="0"/>
              </a:rPr>
              <a:t>Projected in 2021</a:t>
            </a:r>
          </a:p>
        </p:txBody>
      </p:sp>
      <p:sp>
        <p:nvSpPr>
          <p:cNvPr id="44" name="Oval 43">
            <a:extLst>
              <a:ext uri="{FF2B5EF4-FFF2-40B4-BE49-F238E27FC236}">
                <a16:creationId xmlns:a16="http://schemas.microsoft.com/office/drawing/2014/main" id="{B0296292-27B5-A846-B1C4-3569F54BE37B}"/>
              </a:ext>
            </a:extLst>
          </p:cNvPr>
          <p:cNvSpPr>
            <a:spLocks noChangeAspect="1"/>
          </p:cNvSpPr>
          <p:nvPr/>
        </p:nvSpPr>
        <p:spPr>
          <a:xfrm>
            <a:off x="7989126" y="4075216"/>
            <a:ext cx="745702" cy="745702"/>
          </a:xfrm>
          <a:prstGeom prst="ellipse">
            <a:avLst/>
          </a:prstGeom>
          <a:solidFill>
            <a:srgbClr val="FAB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B71E"/>
              </a:solidFill>
            </a:endParaRPr>
          </a:p>
        </p:txBody>
      </p:sp>
      <p:sp>
        <p:nvSpPr>
          <p:cNvPr id="45" name="TextBox 44">
            <a:extLst>
              <a:ext uri="{FF2B5EF4-FFF2-40B4-BE49-F238E27FC236}">
                <a16:creationId xmlns:a16="http://schemas.microsoft.com/office/drawing/2014/main" id="{2F5CDBEB-CBE1-B345-B5E8-167C660E69C7}"/>
              </a:ext>
            </a:extLst>
          </p:cNvPr>
          <p:cNvSpPr txBox="1"/>
          <p:nvPr/>
        </p:nvSpPr>
        <p:spPr>
          <a:xfrm>
            <a:off x="5039778" y="4139073"/>
            <a:ext cx="1870951" cy="830997"/>
          </a:xfrm>
          <a:prstGeom prst="rect">
            <a:avLst/>
          </a:prstGeom>
          <a:noFill/>
        </p:spPr>
        <p:txBody>
          <a:bodyPr wrap="square" rtlCol="0">
            <a:spAutoFit/>
          </a:bodyPr>
          <a:lstStyle/>
          <a:p>
            <a:pPr>
              <a:spcAft>
                <a:spcPts val="600"/>
              </a:spcAft>
              <a:buClr>
                <a:srgbClr val="0079C2"/>
              </a:buClr>
            </a:pPr>
            <a:r>
              <a:rPr lang="en-US" sz="1200" b="1" dirty="0">
                <a:solidFill>
                  <a:srgbClr val="0179C2"/>
                </a:solidFill>
                <a:latin typeface="Arial" panose="020B0604020202020204" pitchFamily="34" charset="0"/>
                <a:cs typeface="Arial" panose="020B0604020202020204" pitchFamily="34" charset="0"/>
              </a:rPr>
              <a:t>47% of employers offer apps and connected devices to reduce health risks</a:t>
            </a:r>
          </a:p>
        </p:txBody>
      </p:sp>
      <p:sp>
        <p:nvSpPr>
          <p:cNvPr id="46" name="TextBox 45">
            <a:extLst>
              <a:ext uri="{FF2B5EF4-FFF2-40B4-BE49-F238E27FC236}">
                <a16:creationId xmlns:a16="http://schemas.microsoft.com/office/drawing/2014/main" id="{6580BB9A-CD80-5C47-81AA-248EC86307FA}"/>
              </a:ext>
            </a:extLst>
          </p:cNvPr>
          <p:cNvSpPr txBox="1"/>
          <p:nvPr/>
        </p:nvSpPr>
        <p:spPr>
          <a:xfrm>
            <a:off x="7599347" y="4302063"/>
            <a:ext cx="1544653" cy="338554"/>
          </a:xfrm>
          <a:prstGeom prst="rect">
            <a:avLst/>
          </a:prstGeom>
          <a:noFill/>
        </p:spPr>
        <p:txBody>
          <a:bodyPr wrap="square" rtlCol="0">
            <a:spAutoFit/>
          </a:bodyPr>
          <a:lstStyle/>
          <a:p>
            <a:pPr algn="ctr">
              <a:spcAft>
                <a:spcPts val="600"/>
              </a:spcAft>
            </a:pPr>
            <a:r>
              <a:rPr lang="en-US" sz="1600" b="1" spc="-10" dirty="0">
                <a:solidFill>
                  <a:schemeClr val="bg1"/>
                </a:solidFill>
                <a:latin typeface="Arial" panose="020B0604020202020204" pitchFamily="34" charset="0"/>
                <a:cs typeface="Arial" panose="020B0604020202020204" pitchFamily="34" charset="0"/>
              </a:rPr>
              <a:t>69%</a:t>
            </a:r>
          </a:p>
        </p:txBody>
      </p:sp>
      <p:sp>
        <p:nvSpPr>
          <p:cNvPr id="47" name="object 8">
            <a:extLst>
              <a:ext uri="{FF2B5EF4-FFF2-40B4-BE49-F238E27FC236}">
                <a16:creationId xmlns:a16="http://schemas.microsoft.com/office/drawing/2014/main" id="{FD16AD1D-494D-7E4D-8F7A-8E080626ABC9}"/>
              </a:ext>
            </a:extLst>
          </p:cNvPr>
          <p:cNvSpPr/>
          <p:nvPr/>
        </p:nvSpPr>
        <p:spPr>
          <a:xfrm>
            <a:off x="7065814" y="5429450"/>
            <a:ext cx="696723" cy="318822"/>
          </a:xfrm>
          <a:custGeom>
            <a:avLst/>
            <a:gdLst/>
            <a:ahLst/>
            <a:cxnLst/>
            <a:rect l="l" t="t" r="r" b="b"/>
            <a:pathLst>
              <a:path w="9144000">
                <a:moveTo>
                  <a:pt x="0" y="0"/>
                </a:moveTo>
                <a:lnTo>
                  <a:pt x="9144000" y="0"/>
                </a:lnTo>
              </a:path>
            </a:pathLst>
          </a:custGeom>
          <a:ln w="12700">
            <a:solidFill>
              <a:srgbClr val="FAB71E"/>
            </a:solidFill>
          </a:ln>
        </p:spPr>
        <p:txBody>
          <a:bodyPr wrap="square" lIns="0" tIns="0" rIns="0" bIns="0" rtlCol="0"/>
          <a:lstStyle/>
          <a:p>
            <a:endParaRPr/>
          </a:p>
        </p:txBody>
      </p:sp>
      <p:sp>
        <p:nvSpPr>
          <p:cNvPr id="48" name="Oval 47">
            <a:extLst>
              <a:ext uri="{FF2B5EF4-FFF2-40B4-BE49-F238E27FC236}">
                <a16:creationId xmlns:a16="http://schemas.microsoft.com/office/drawing/2014/main" id="{F7FC07D8-7C32-524B-845F-C2956F6A3301}"/>
              </a:ext>
            </a:extLst>
          </p:cNvPr>
          <p:cNvSpPr>
            <a:spLocks noChangeAspect="1"/>
          </p:cNvSpPr>
          <p:nvPr/>
        </p:nvSpPr>
        <p:spPr>
          <a:xfrm>
            <a:off x="7994968" y="5056599"/>
            <a:ext cx="745702" cy="745702"/>
          </a:xfrm>
          <a:prstGeom prst="ellipse">
            <a:avLst/>
          </a:prstGeom>
          <a:solidFill>
            <a:srgbClr val="FAB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B71E"/>
              </a:solidFill>
            </a:endParaRPr>
          </a:p>
        </p:txBody>
      </p:sp>
      <p:sp>
        <p:nvSpPr>
          <p:cNvPr id="49" name="TextBox 48">
            <a:extLst>
              <a:ext uri="{FF2B5EF4-FFF2-40B4-BE49-F238E27FC236}">
                <a16:creationId xmlns:a16="http://schemas.microsoft.com/office/drawing/2014/main" id="{2E20F4A6-EEA5-6D4D-AA75-0D3FD2BD6D97}"/>
              </a:ext>
            </a:extLst>
          </p:cNvPr>
          <p:cNvSpPr txBox="1"/>
          <p:nvPr/>
        </p:nvSpPr>
        <p:spPr>
          <a:xfrm>
            <a:off x="5039778" y="5092661"/>
            <a:ext cx="2027261" cy="646331"/>
          </a:xfrm>
          <a:prstGeom prst="rect">
            <a:avLst/>
          </a:prstGeom>
          <a:noFill/>
        </p:spPr>
        <p:txBody>
          <a:bodyPr wrap="square" rtlCol="0">
            <a:spAutoFit/>
          </a:bodyPr>
          <a:lstStyle/>
          <a:p>
            <a:pPr>
              <a:spcAft>
                <a:spcPts val="600"/>
              </a:spcAft>
              <a:buClr>
                <a:srgbClr val="0079C2"/>
              </a:buClr>
            </a:pPr>
            <a:r>
              <a:rPr lang="en-US" sz="1200" b="1" dirty="0">
                <a:solidFill>
                  <a:srgbClr val="0179C2"/>
                </a:solidFill>
                <a:latin typeface="Arial" panose="020B0604020202020204" pitchFamily="34" charset="0"/>
                <a:cs typeface="Arial" panose="020B0604020202020204" pitchFamily="34" charset="0"/>
              </a:rPr>
              <a:t>44% of employers currently offer treatment decision support</a:t>
            </a:r>
          </a:p>
        </p:txBody>
      </p:sp>
      <p:sp>
        <p:nvSpPr>
          <p:cNvPr id="50" name="TextBox 49">
            <a:extLst>
              <a:ext uri="{FF2B5EF4-FFF2-40B4-BE49-F238E27FC236}">
                <a16:creationId xmlns:a16="http://schemas.microsoft.com/office/drawing/2014/main" id="{B95E439D-A75B-AA46-85FE-DD7F0E89DBF1}"/>
              </a:ext>
            </a:extLst>
          </p:cNvPr>
          <p:cNvSpPr txBox="1"/>
          <p:nvPr/>
        </p:nvSpPr>
        <p:spPr>
          <a:xfrm>
            <a:off x="7599347" y="5255651"/>
            <a:ext cx="1544653" cy="338554"/>
          </a:xfrm>
          <a:prstGeom prst="rect">
            <a:avLst/>
          </a:prstGeom>
          <a:noFill/>
        </p:spPr>
        <p:txBody>
          <a:bodyPr wrap="square" rtlCol="0">
            <a:spAutoFit/>
          </a:bodyPr>
          <a:lstStyle/>
          <a:p>
            <a:pPr algn="ctr">
              <a:spcAft>
                <a:spcPts val="600"/>
              </a:spcAft>
            </a:pPr>
            <a:r>
              <a:rPr lang="en-US" sz="1600" b="1" spc="-10" dirty="0">
                <a:solidFill>
                  <a:schemeClr val="bg1"/>
                </a:solidFill>
                <a:latin typeface="Arial" panose="020B0604020202020204" pitchFamily="34" charset="0"/>
                <a:cs typeface="Arial" panose="020B0604020202020204" pitchFamily="34" charset="0"/>
              </a:rPr>
              <a:t>65%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on a couch&#10;&#10;Description automatically generated">
            <a:extLst>
              <a:ext uri="{FF2B5EF4-FFF2-40B4-BE49-F238E27FC236}">
                <a16:creationId xmlns:a16="http://schemas.microsoft.com/office/drawing/2014/main" id="{EE9DDD91-3CA8-8C45-B29B-931E8AEF367F}"/>
              </a:ext>
            </a:extLst>
          </p:cNvPr>
          <p:cNvPicPr>
            <a:picLocks noChangeAspect="1"/>
          </p:cNvPicPr>
          <p:nvPr/>
        </p:nvPicPr>
        <p:blipFill rotWithShape="1">
          <a:blip r:embed="rId3">
            <a:extLst>
              <a:ext uri="{28A0092B-C50C-407E-A947-70E740481C1C}">
                <a14:useLocalDpi xmlns:a14="http://schemas.microsoft.com/office/drawing/2010/main" val="0"/>
              </a:ext>
            </a:extLst>
          </a:blip>
          <a:srcRect b="49481"/>
          <a:stretch/>
        </p:blipFill>
        <p:spPr>
          <a:xfrm>
            <a:off x="0" y="3048"/>
            <a:ext cx="9144000" cy="3461512"/>
          </a:xfrm>
          <a:prstGeom prst="rect">
            <a:avLst/>
          </a:prstGeom>
        </p:spPr>
      </p:pic>
      <p:sp>
        <p:nvSpPr>
          <p:cNvPr id="53" name="bk object 16">
            <a:extLst>
              <a:ext uri="{FF2B5EF4-FFF2-40B4-BE49-F238E27FC236}">
                <a16:creationId xmlns:a16="http://schemas.microsoft.com/office/drawing/2014/main" id="{13D3D583-796A-3A47-87D1-34CF2A724B17}"/>
              </a:ext>
            </a:extLst>
          </p:cNvPr>
          <p:cNvSpPr/>
          <p:nvPr/>
        </p:nvSpPr>
        <p:spPr>
          <a:xfrm>
            <a:off x="0" y="3422650"/>
            <a:ext cx="9144000" cy="3435349"/>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F0F5F6"/>
          </a:solidFill>
        </p:spPr>
        <p:txBody>
          <a:bodyPr wrap="square" lIns="0" tIns="0" rIns="0" bIns="0" rtlCol="0"/>
          <a:lstStyle/>
          <a:p>
            <a:endParaRPr/>
          </a:p>
        </p:txBody>
      </p:sp>
      <p:sp>
        <p:nvSpPr>
          <p:cNvPr id="8" name="object 8"/>
          <p:cNvSpPr/>
          <p:nvPr/>
        </p:nvSpPr>
        <p:spPr>
          <a:xfrm>
            <a:off x="0" y="5159149"/>
            <a:ext cx="9144000" cy="0"/>
          </a:xfrm>
          <a:custGeom>
            <a:avLst/>
            <a:gdLst/>
            <a:ahLst/>
            <a:cxnLst/>
            <a:rect l="l" t="t" r="r" b="b"/>
            <a:pathLst>
              <a:path w="9144000">
                <a:moveTo>
                  <a:pt x="0" y="0"/>
                </a:moveTo>
                <a:lnTo>
                  <a:pt x="9144000" y="0"/>
                </a:lnTo>
              </a:path>
            </a:pathLst>
          </a:custGeom>
          <a:ln w="12700">
            <a:solidFill>
              <a:srgbClr val="69B3E7"/>
            </a:solidFill>
          </a:ln>
        </p:spPr>
        <p:txBody>
          <a:bodyPr wrap="square" lIns="0" tIns="0" rIns="0" bIns="0" rtlCol="0"/>
          <a:lstStyle/>
          <a:p>
            <a:endParaRPr/>
          </a:p>
        </p:txBody>
      </p:sp>
      <p:sp>
        <p:nvSpPr>
          <p:cNvPr id="12" name="Oval 11">
            <a:extLst>
              <a:ext uri="{FF2B5EF4-FFF2-40B4-BE49-F238E27FC236}">
                <a16:creationId xmlns:a16="http://schemas.microsoft.com/office/drawing/2014/main" id="{549248CF-6E0D-7C43-8E2E-DE9938F37F92}"/>
              </a:ext>
            </a:extLst>
          </p:cNvPr>
          <p:cNvSpPr>
            <a:spLocks noChangeAspect="1"/>
          </p:cNvSpPr>
          <p:nvPr/>
        </p:nvSpPr>
        <p:spPr>
          <a:xfrm>
            <a:off x="1427773" y="4871113"/>
            <a:ext cx="576072" cy="576072"/>
          </a:xfrm>
          <a:prstGeom prst="ellipse">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DC7A80C-EB9B-A640-B2F4-BA8C02616001}"/>
              </a:ext>
            </a:extLst>
          </p:cNvPr>
          <p:cNvSpPr>
            <a:spLocks noChangeAspect="1"/>
          </p:cNvSpPr>
          <p:nvPr/>
        </p:nvSpPr>
        <p:spPr>
          <a:xfrm>
            <a:off x="4283964" y="4871113"/>
            <a:ext cx="576072" cy="576072"/>
          </a:xfrm>
          <a:prstGeom prst="ellipse">
            <a:avLst/>
          </a:prstGeom>
          <a:solidFill>
            <a:srgbClr val="01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3E2B230-5C03-414F-9975-2B862B29CD85}"/>
              </a:ext>
            </a:extLst>
          </p:cNvPr>
          <p:cNvSpPr>
            <a:spLocks noChangeAspect="1"/>
          </p:cNvSpPr>
          <p:nvPr/>
        </p:nvSpPr>
        <p:spPr>
          <a:xfrm>
            <a:off x="7150167" y="4871113"/>
            <a:ext cx="576072" cy="576072"/>
          </a:xfrm>
          <a:prstGeom prst="ellipse">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bject 45"/>
          <p:cNvSpPr txBox="1">
            <a:spLocks noGrp="1"/>
          </p:cNvSpPr>
          <p:nvPr>
            <p:ph type="sldNum" sz="quarter" idx="7"/>
          </p:nvPr>
        </p:nvSpPr>
        <p:spPr>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dirty="0"/>
              <a:t>4</a:t>
            </a:fld>
            <a:endParaRPr dirty="0"/>
          </a:p>
        </p:txBody>
      </p:sp>
      <p:pic>
        <p:nvPicPr>
          <p:cNvPr id="20" name="Picture 19" descr="A picture containing sitting, green, light, holding&#10;&#10;Description automatically generated">
            <a:extLst>
              <a:ext uri="{FF2B5EF4-FFF2-40B4-BE49-F238E27FC236}">
                <a16:creationId xmlns:a16="http://schemas.microsoft.com/office/drawing/2014/main" id="{2E845453-3B93-EB4A-95B8-0C14BFF02300}"/>
              </a:ext>
            </a:extLst>
          </p:cNvPr>
          <p:cNvPicPr>
            <a:picLocks noChangeAspect="1"/>
          </p:cNvPicPr>
          <p:nvPr/>
        </p:nvPicPr>
        <p:blipFill rotWithShape="1">
          <a:blip r:embed="rId4">
            <a:extLst>
              <a:ext uri="{28A0092B-C50C-407E-A947-70E740481C1C}">
                <a14:useLocalDpi xmlns:a14="http://schemas.microsoft.com/office/drawing/2010/main" val="0"/>
              </a:ext>
            </a:extLst>
          </a:blip>
          <a:srcRect l="16666" t="79501" r="79167" b="14242"/>
          <a:stretch/>
        </p:blipFill>
        <p:spPr>
          <a:xfrm>
            <a:off x="1524000" y="4904876"/>
            <a:ext cx="381000" cy="429124"/>
          </a:xfrm>
          <a:prstGeom prst="rect">
            <a:avLst/>
          </a:prstGeom>
        </p:spPr>
      </p:pic>
      <p:pic>
        <p:nvPicPr>
          <p:cNvPr id="21" name="Picture 20" descr="A picture containing sitting, green, light, holding&#10;&#10;Description automatically generated">
            <a:extLst>
              <a:ext uri="{FF2B5EF4-FFF2-40B4-BE49-F238E27FC236}">
                <a16:creationId xmlns:a16="http://schemas.microsoft.com/office/drawing/2014/main" id="{076DEC4A-4B0E-7B42-9FDA-469F3BAC5188}"/>
              </a:ext>
            </a:extLst>
          </p:cNvPr>
          <p:cNvPicPr>
            <a:picLocks noChangeAspect="1"/>
          </p:cNvPicPr>
          <p:nvPr/>
        </p:nvPicPr>
        <p:blipFill rotWithShape="1">
          <a:blip r:embed="rId4">
            <a:extLst>
              <a:ext uri="{28A0092B-C50C-407E-A947-70E740481C1C}">
                <a14:useLocalDpi xmlns:a14="http://schemas.microsoft.com/office/drawing/2010/main" val="0"/>
              </a:ext>
            </a:extLst>
          </a:blip>
          <a:srcRect l="47500" t="79501" r="47500" b="14242"/>
          <a:stretch/>
        </p:blipFill>
        <p:spPr>
          <a:xfrm>
            <a:off x="4343400" y="4904876"/>
            <a:ext cx="457200" cy="429124"/>
          </a:xfrm>
          <a:prstGeom prst="rect">
            <a:avLst/>
          </a:prstGeom>
        </p:spPr>
      </p:pic>
      <p:pic>
        <p:nvPicPr>
          <p:cNvPr id="22" name="Picture 21" descr="A picture containing sitting, green, light, holding&#10;&#10;Description automatically generated">
            <a:extLst>
              <a:ext uri="{FF2B5EF4-FFF2-40B4-BE49-F238E27FC236}">
                <a16:creationId xmlns:a16="http://schemas.microsoft.com/office/drawing/2014/main" id="{A8D466A6-D584-B941-81DB-DBC9CF4718D8}"/>
              </a:ext>
            </a:extLst>
          </p:cNvPr>
          <p:cNvPicPr>
            <a:picLocks noChangeAspect="1"/>
          </p:cNvPicPr>
          <p:nvPr/>
        </p:nvPicPr>
        <p:blipFill rotWithShape="1">
          <a:blip r:embed="rId4">
            <a:extLst>
              <a:ext uri="{28A0092B-C50C-407E-A947-70E740481C1C}">
                <a14:useLocalDpi xmlns:a14="http://schemas.microsoft.com/office/drawing/2010/main" val="0"/>
              </a:ext>
            </a:extLst>
          </a:blip>
          <a:srcRect l="78136" t="79501" r="15833" b="14242"/>
          <a:stretch/>
        </p:blipFill>
        <p:spPr>
          <a:xfrm>
            <a:off x="7144726" y="4904876"/>
            <a:ext cx="551474" cy="429124"/>
          </a:xfrm>
          <a:prstGeom prst="rect">
            <a:avLst/>
          </a:prstGeom>
        </p:spPr>
      </p:pic>
      <p:sp>
        <p:nvSpPr>
          <p:cNvPr id="26" name="TextBox 25">
            <a:extLst>
              <a:ext uri="{FF2B5EF4-FFF2-40B4-BE49-F238E27FC236}">
                <a16:creationId xmlns:a16="http://schemas.microsoft.com/office/drawing/2014/main" id="{2154E7E4-5661-6F42-91A0-718AC0D4BE9D}"/>
              </a:ext>
            </a:extLst>
          </p:cNvPr>
          <p:cNvSpPr txBox="1"/>
          <p:nvPr/>
        </p:nvSpPr>
        <p:spPr>
          <a:xfrm>
            <a:off x="472752" y="1982911"/>
            <a:ext cx="4099247" cy="1034129"/>
          </a:xfrm>
          <a:prstGeom prst="rect">
            <a:avLst/>
          </a:prstGeom>
          <a:noFill/>
        </p:spPr>
        <p:txBody>
          <a:bodyPr wrap="square" rtlCol="0">
            <a:spAutoFit/>
          </a:bodyPr>
          <a:lstStyle/>
          <a:p>
            <a:pPr>
              <a:lnSpc>
                <a:spcPct val="85000"/>
              </a:lnSpc>
            </a:pPr>
            <a:r>
              <a:rPr lang="en-US" sz="3600" b="1" spc="-100" dirty="0">
                <a:solidFill>
                  <a:schemeClr val="bg1"/>
                </a:solidFill>
                <a:latin typeface="Arial" panose="020B0604020202020204" pitchFamily="34" charset="0"/>
                <a:cs typeface="Arial" panose="020B0604020202020204" pitchFamily="34" charset="0"/>
              </a:rPr>
              <a:t>Digital-first puts </a:t>
            </a:r>
            <a:br>
              <a:rPr lang="en-US" sz="3600" b="1" spc="-100" dirty="0">
                <a:solidFill>
                  <a:schemeClr val="bg1"/>
                </a:solidFill>
                <a:latin typeface="Arial" panose="020B0604020202020204" pitchFamily="34" charset="0"/>
                <a:cs typeface="Arial" panose="020B0604020202020204" pitchFamily="34" charset="0"/>
              </a:rPr>
            </a:br>
            <a:r>
              <a:rPr lang="en-US" sz="3600" b="1" spc="-100" dirty="0">
                <a:solidFill>
                  <a:srgbClr val="69B3E7"/>
                </a:solidFill>
                <a:latin typeface="Arial" panose="020B0604020202020204" pitchFamily="34" charset="0"/>
                <a:cs typeface="Arial" panose="020B0604020202020204" pitchFamily="34" charset="0"/>
              </a:rPr>
              <a:t>members first</a:t>
            </a:r>
          </a:p>
        </p:txBody>
      </p:sp>
      <p:sp>
        <p:nvSpPr>
          <p:cNvPr id="28" name="TextBox 27">
            <a:extLst>
              <a:ext uri="{FF2B5EF4-FFF2-40B4-BE49-F238E27FC236}">
                <a16:creationId xmlns:a16="http://schemas.microsoft.com/office/drawing/2014/main" id="{4E47E5B2-A1AB-5E43-9A57-4082AEAF4897}"/>
              </a:ext>
            </a:extLst>
          </p:cNvPr>
          <p:cNvSpPr txBox="1"/>
          <p:nvPr/>
        </p:nvSpPr>
        <p:spPr>
          <a:xfrm>
            <a:off x="634742" y="5539647"/>
            <a:ext cx="2131318" cy="646331"/>
          </a:xfrm>
          <a:prstGeom prst="rect">
            <a:avLst/>
          </a:prstGeom>
          <a:noFill/>
        </p:spPr>
        <p:txBody>
          <a:bodyPr wrap="square" rtlCol="0">
            <a:spAutoFit/>
          </a:bodyPr>
          <a:lstStyle/>
          <a:p>
            <a:pPr algn="ctr">
              <a:spcAft>
                <a:spcPts val="600"/>
              </a:spcAft>
            </a:pPr>
            <a:r>
              <a:rPr lang="en-US" sz="1200" spc="-10" dirty="0">
                <a:solidFill>
                  <a:srgbClr val="31383C"/>
                </a:solidFill>
                <a:latin typeface="Arial" panose="020B0604020202020204" pitchFamily="34" charset="0"/>
                <a:cs typeface="Arial" panose="020B0604020202020204" pitchFamily="34" charset="0"/>
              </a:rPr>
              <a:t>Leveraging vast sources of data to create more meaningful connections.</a:t>
            </a:r>
          </a:p>
        </p:txBody>
      </p:sp>
      <p:sp>
        <p:nvSpPr>
          <p:cNvPr id="29" name="TextBox 28">
            <a:extLst>
              <a:ext uri="{FF2B5EF4-FFF2-40B4-BE49-F238E27FC236}">
                <a16:creationId xmlns:a16="http://schemas.microsoft.com/office/drawing/2014/main" id="{AA9A41BB-1D83-F942-88D8-7A51FC03EEFE}"/>
              </a:ext>
            </a:extLst>
          </p:cNvPr>
          <p:cNvSpPr txBox="1"/>
          <p:nvPr/>
        </p:nvSpPr>
        <p:spPr>
          <a:xfrm>
            <a:off x="3179880" y="5546323"/>
            <a:ext cx="2784240" cy="830997"/>
          </a:xfrm>
          <a:prstGeom prst="rect">
            <a:avLst/>
          </a:prstGeom>
          <a:noFill/>
        </p:spPr>
        <p:txBody>
          <a:bodyPr wrap="square" rtlCol="0">
            <a:spAutoFit/>
          </a:bodyPr>
          <a:lstStyle/>
          <a:p>
            <a:pPr algn="ctr">
              <a:spcAft>
                <a:spcPts val="600"/>
              </a:spcAft>
            </a:pPr>
            <a:r>
              <a:rPr lang="en-US" sz="1200" spc="-10" dirty="0">
                <a:solidFill>
                  <a:srgbClr val="31383C"/>
                </a:solidFill>
                <a:latin typeface="Arial" panose="020B0604020202020204" pitchFamily="34" charset="0"/>
                <a:cs typeface="Arial" panose="020B0604020202020204" pitchFamily="34" charset="0"/>
              </a:rPr>
              <a:t>Using AI, machine learning, and predictive models that allow us to step in and help members take the right action at the right time.</a:t>
            </a:r>
          </a:p>
        </p:txBody>
      </p:sp>
      <p:sp>
        <p:nvSpPr>
          <p:cNvPr id="30" name="TextBox 29">
            <a:extLst>
              <a:ext uri="{FF2B5EF4-FFF2-40B4-BE49-F238E27FC236}">
                <a16:creationId xmlns:a16="http://schemas.microsoft.com/office/drawing/2014/main" id="{D07B1FE1-CA93-E243-833E-F559B4195142}"/>
              </a:ext>
            </a:extLst>
          </p:cNvPr>
          <p:cNvSpPr txBox="1"/>
          <p:nvPr/>
        </p:nvSpPr>
        <p:spPr>
          <a:xfrm>
            <a:off x="6153962" y="5546987"/>
            <a:ext cx="2568482" cy="830997"/>
          </a:xfrm>
          <a:prstGeom prst="rect">
            <a:avLst/>
          </a:prstGeom>
          <a:noFill/>
        </p:spPr>
        <p:txBody>
          <a:bodyPr wrap="square" rtlCol="0">
            <a:spAutoFit/>
          </a:bodyPr>
          <a:lstStyle/>
          <a:p>
            <a:pPr algn="ctr">
              <a:spcAft>
                <a:spcPts val="600"/>
              </a:spcAft>
            </a:pPr>
            <a:r>
              <a:rPr lang="en-US" sz="1200" spc="-10" dirty="0">
                <a:solidFill>
                  <a:srgbClr val="31383C"/>
                </a:solidFill>
                <a:latin typeface="Arial" panose="020B0604020202020204" pitchFamily="34" charset="0"/>
                <a:cs typeface="Arial" panose="020B0604020202020204" pitchFamily="34" charset="0"/>
              </a:rPr>
              <a:t>Integrating this wealth of insights into every aspect of our business, changing how we operate and  deliver value to employers.</a:t>
            </a:r>
          </a:p>
        </p:txBody>
      </p:sp>
      <p:sp>
        <p:nvSpPr>
          <p:cNvPr id="31" name="TextBox 30">
            <a:extLst>
              <a:ext uri="{FF2B5EF4-FFF2-40B4-BE49-F238E27FC236}">
                <a16:creationId xmlns:a16="http://schemas.microsoft.com/office/drawing/2014/main" id="{3DFA6FFD-4A8D-FE46-951C-5C18880BF48C}"/>
              </a:ext>
            </a:extLst>
          </p:cNvPr>
          <p:cNvSpPr txBox="1"/>
          <p:nvPr/>
        </p:nvSpPr>
        <p:spPr>
          <a:xfrm>
            <a:off x="472752" y="3628640"/>
            <a:ext cx="8086309" cy="1323439"/>
          </a:xfrm>
          <a:prstGeom prst="rect">
            <a:avLst/>
          </a:prstGeom>
          <a:noFill/>
        </p:spPr>
        <p:txBody>
          <a:bodyPr wrap="square" rtlCol="0">
            <a:spAutoFit/>
          </a:bodyPr>
          <a:lstStyle/>
          <a:p>
            <a:r>
              <a:rPr lang="en-US" sz="1600" b="1" dirty="0">
                <a:solidFill>
                  <a:srgbClr val="0079C2"/>
                </a:solidFill>
                <a:latin typeface="Arial" panose="020B0604020202020204" pitchFamily="34" charset="0"/>
                <a:cs typeface="Arial" panose="020B0604020202020204" pitchFamily="34" charset="0"/>
              </a:rPr>
              <a:t>Empire built a health care ecosystem that aligns resources, services, and care to specific member needs — seamlessly. One integrated solution gives employers the opportunity to streamline engagement, improve population health, and achieve long-term cost savings. </a:t>
            </a:r>
          </a:p>
          <a:p>
            <a:endParaRPr lang="en-US" sz="1600" b="1" dirty="0">
              <a:solidFill>
                <a:srgbClr val="0079C2"/>
              </a:solidFill>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k object 16">
            <a:extLst>
              <a:ext uri="{FF2B5EF4-FFF2-40B4-BE49-F238E27FC236}">
                <a16:creationId xmlns:a16="http://schemas.microsoft.com/office/drawing/2014/main" id="{B1742EF5-B576-8F49-A66E-0B565C48F16E}"/>
              </a:ext>
            </a:extLst>
          </p:cNvPr>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F0F5F6"/>
          </a:solidFill>
        </p:spPr>
        <p:txBody>
          <a:bodyPr wrap="square" lIns="0" tIns="0" rIns="0" bIns="0" rtlCol="0"/>
          <a:lstStyle/>
          <a:p>
            <a:endParaRPr/>
          </a:p>
        </p:txBody>
      </p:sp>
      <p:sp>
        <p:nvSpPr>
          <p:cNvPr id="8" name="object 8"/>
          <p:cNvSpPr txBox="1">
            <a:spLocks noGrp="1"/>
          </p:cNvSpPr>
          <p:nvPr>
            <p:ph type="sldNum" sz="quarter" idx="7"/>
          </p:nvPr>
        </p:nvSpPr>
        <p:spPr>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dirty="0"/>
              <a:t>5</a:t>
            </a:fld>
            <a:endParaRPr dirty="0"/>
          </a:p>
        </p:txBody>
      </p:sp>
      <p:pic>
        <p:nvPicPr>
          <p:cNvPr id="12" name="Picture 11" descr="A picture containing computer, computer&#10;&#10;Description automatically generated">
            <a:extLst>
              <a:ext uri="{FF2B5EF4-FFF2-40B4-BE49-F238E27FC236}">
                <a16:creationId xmlns:a16="http://schemas.microsoft.com/office/drawing/2014/main" id="{0A016997-2AD7-4449-8FA9-FE126436E476}"/>
              </a:ext>
            </a:extLst>
          </p:cNvPr>
          <p:cNvPicPr>
            <a:picLocks noChangeAspect="1"/>
          </p:cNvPicPr>
          <p:nvPr/>
        </p:nvPicPr>
        <p:blipFill rotWithShape="1">
          <a:blip r:embed="rId3">
            <a:extLst>
              <a:ext uri="{28A0092B-C50C-407E-A947-70E740481C1C}">
                <a14:useLocalDpi xmlns:a14="http://schemas.microsoft.com/office/drawing/2010/main" val="0"/>
              </a:ext>
            </a:extLst>
          </a:blip>
          <a:srcRect l="5737" t="7545" r="86899" b="82532"/>
          <a:stretch/>
        </p:blipFill>
        <p:spPr>
          <a:xfrm>
            <a:off x="524540" y="517451"/>
            <a:ext cx="673395" cy="680484"/>
          </a:xfrm>
          <a:prstGeom prst="rect">
            <a:avLst/>
          </a:prstGeom>
        </p:spPr>
      </p:pic>
      <p:sp>
        <p:nvSpPr>
          <p:cNvPr id="16" name="TextBox 15">
            <a:extLst>
              <a:ext uri="{FF2B5EF4-FFF2-40B4-BE49-F238E27FC236}">
                <a16:creationId xmlns:a16="http://schemas.microsoft.com/office/drawing/2014/main" id="{E8943946-D523-464F-9B57-212DD1F672A5}"/>
              </a:ext>
            </a:extLst>
          </p:cNvPr>
          <p:cNvSpPr txBox="1"/>
          <p:nvPr/>
        </p:nvSpPr>
        <p:spPr>
          <a:xfrm>
            <a:off x="1176671" y="680115"/>
            <a:ext cx="4196315" cy="369332"/>
          </a:xfrm>
          <a:prstGeom prst="rect">
            <a:avLst/>
          </a:prstGeom>
          <a:noFill/>
        </p:spPr>
        <p:txBody>
          <a:bodyPr wrap="square" rtlCol="0">
            <a:spAutoFit/>
          </a:bodyPr>
          <a:lstStyle/>
          <a:p>
            <a:r>
              <a:rPr lang="en-US" b="1" spc="-40" dirty="0">
                <a:solidFill>
                  <a:srgbClr val="002D57"/>
                </a:solidFill>
                <a:latin typeface="Arial" panose="020B0604020202020204" pitchFamily="34" charset="0"/>
                <a:cs typeface="Arial" panose="020B0604020202020204" pitchFamily="34" charset="0"/>
              </a:rPr>
              <a:t>Sydney Health</a:t>
            </a:r>
          </a:p>
        </p:txBody>
      </p:sp>
      <p:pic>
        <p:nvPicPr>
          <p:cNvPr id="13" name="Picture 12" descr="A screenshot of a cell phone&#10;&#10;Description automatically generated">
            <a:extLst>
              <a:ext uri="{FF2B5EF4-FFF2-40B4-BE49-F238E27FC236}">
                <a16:creationId xmlns:a16="http://schemas.microsoft.com/office/drawing/2014/main" id="{DBE3DB73-5103-9941-8EAE-9594748CE4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8226" y="285750"/>
            <a:ext cx="3020440" cy="6286499"/>
          </a:xfrm>
          <a:prstGeom prst="rect">
            <a:avLst/>
          </a:prstGeom>
          <a:effectLst>
            <a:outerShdw blurRad="698500" sx="102000" sy="102000" algn="ctr" rotWithShape="0">
              <a:prstClr val="black">
                <a:alpha val="15000"/>
              </a:prstClr>
            </a:outerShdw>
          </a:effectLst>
        </p:spPr>
      </p:pic>
      <p:sp>
        <p:nvSpPr>
          <p:cNvPr id="15" name="TextBox 14">
            <a:extLst>
              <a:ext uri="{FF2B5EF4-FFF2-40B4-BE49-F238E27FC236}">
                <a16:creationId xmlns:a16="http://schemas.microsoft.com/office/drawing/2014/main" id="{FB4200E3-A344-FD46-ACCB-7A78DD4E463F}"/>
              </a:ext>
            </a:extLst>
          </p:cNvPr>
          <p:cNvSpPr txBox="1"/>
          <p:nvPr/>
        </p:nvSpPr>
        <p:spPr>
          <a:xfrm>
            <a:off x="480774" y="2396985"/>
            <a:ext cx="4425634" cy="861774"/>
          </a:xfrm>
          <a:prstGeom prst="rect">
            <a:avLst/>
          </a:prstGeom>
          <a:noFill/>
        </p:spPr>
        <p:txBody>
          <a:bodyPr wrap="square" rtlCol="0">
            <a:spAutoFit/>
          </a:bodyPr>
          <a:lstStyle/>
          <a:p>
            <a:r>
              <a:rPr lang="en-US" sz="1600" b="1" spc="-40" dirty="0">
                <a:solidFill>
                  <a:srgbClr val="0079C2"/>
                </a:solidFill>
                <a:latin typeface="Arial" panose="020B0604020202020204" pitchFamily="34" charset="0"/>
                <a:cs typeface="Arial" panose="020B0604020202020204" pitchFamily="34" charset="0"/>
              </a:rPr>
              <a:t>With Sydney Health, members have true single-point access to all their benefits, all tools and </a:t>
            </a:r>
            <a:r>
              <a:rPr lang="en-US" b="1" dirty="0">
                <a:solidFill>
                  <a:srgbClr val="0079C2"/>
                </a:solidFill>
              </a:rPr>
              <a:t>resources, under </a:t>
            </a:r>
            <a:r>
              <a:rPr lang="en-US" sz="1600" b="1" spc="-40" dirty="0">
                <a:solidFill>
                  <a:srgbClr val="0079C2"/>
                </a:solidFill>
                <a:latin typeface="Arial" panose="020B0604020202020204" pitchFamily="34" charset="0"/>
                <a:cs typeface="Arial" panose="020B0604020202020204" pitchFamily="34" charset="0"/>
              </a:rPr>
              <a:t>one roof.</a:t>
            </a:r>
          </a:p>
        </p:txBody>
      </p:sp>
      <p:sp>
        <p:nvSpPr>
          <p:cNvPr id="17" name="TextBox 16">
            <a:extLst>
              <a:ext uri="{FF2B5EF4-FFF2-40B4-BE49-F238E27FC236}">
                <a16:creationId xmlns:a16="http://schemas.microsoft.com/office/drawing/2014/main" id="{7E7231BC-C423-F84C-A39D-DDF922CCEBEF}"/>
              </a:ext>
            </a:extLst>
          </p:cNvPr>
          <p:cNvSpPr txBox="1"/>
          <p:nvPr/>
        </p:nvSpPr>
        <p:spPr>
          <a:xfrm>
            <a:off x="480773" y="3345849"/>
            <a:ext cx="4425634" cy="1800493"/>
          </a:xfrm>
          <a:prstGeom prst="rect">
            <a:avLst/>
          </a:prstGeom>
          <a:noFill/>
        </p:spPr>
        <p:txBody>
          <a:bodyPr wrap="square" rtlCol="0">
            <a:spAutoFit/>
          </a:bodyPr>
          <a:lstStyle/>
          <a:p>
            <a:pPr marL="231775" indent="-231775">
              <a:spcAft>
                <a:spcPts val="600"/>
              </a:spcAft>
              <a:buClr>
                <a:srgbClr val="0079C2"/>
              </a:buClr>
              <a:buFont typeface="System Font Regular"/>
              <a:buChar char="›"/>
            </a:pPr>
            <a:r>
              <a:rPr lang="en-US" sz="1200" dirty="0">
                <a:solidFill>
                  <a:srgbClr val="31383C"/>
                </a:solidFill>
                <a:latin typeface="Arial" panose="020B0604020202020204" pitchFamily="34" charset="0"/>
                <a:cs typeface="Arial" panose="020B0604020202020204" pitchFamily="34" charset="0"/>
              </a:rPr>
              <a:t>Integrated benefit experience: Medical, Specialty, Pharmacy, Spending Accounts.</a:t>
            </a:r>
          </a:p>
          <a:p>
            <a:pPr marL="231775" indent="-231775">
              <a:spcAft>
                <a:spcPts val="600"/>
              </a:spcAft>
              <a:buClr>
                <a:srgbClr val="0079C2"/>
              </a:buClr>
              <a:buFont typeface="System Font Regular"/>
              <a:buChar char="›"/>
            </a:pPr>
            <a:r>
              <a:rPr lang="en-US" sz="1200" dirty="0">
                <a:solidFill>
                  <a:srgbClr val="31383C"/>
                </a:solidFill>
                <a:latin typeface="Arial" panose="020B0604020202020204" pitchFamily="34" charset="0"/>
                <a:cs typeface="Arial" panose="020B0604020202020204" pitchFamily="34" charset="0"/>
              </a:rPr>
              <a:t>Quick tips and answers from AI-enabled chat to help navigate your benefits easily.</a:t>
            </a:r>
          </a:p>
          <a:p>
            <a:pPr marL="231775" indent="-231775">
              <a:spcAft>
                <a:spcPts val="600"/>
              </a:spcAft>
              <a:buClr>
                <a:srgbClr val="0079C2"/>
              </a:buClr>
              <a:buFont typeface="System Font Regular"/>
              <a:buChar char="›"/>
            </a:pPr>
            <a:r>
              <a:rPr lang="en-US" sz="1200" dirty="0">
                <a:solidFill>
                  <a:srgbClr val="31383C"/>
                </a:solidFill>
                <a:latin typeface="Arial" panose="020B0604020202020204" pitchFamily="34" charset="0"/>
                <a:cs typeface="Arial" panose="020B0604020202020204" pitchFamily="34" charset="0"/>
              </a:rPr>
              <a:t>A complete, connected view of your health history via </a:t>
            </a:r>
            <a:br>
              <a:rPr lang="en-US" sz="1200" dirty="0">
                <a:solidFill>
                  <a:srgbClr val="31383C"/>
                </a:solidFill>
                <a:latin typeface="Arial" panose="020B0604020202020204" pitchFamily="34" charset="0"/>
                <a:cs typeface="Arial" panose="020B0604020202020204" pitchFamily="34" charset="0"/>
              </a:rPr>
            </a:br>
            <a:r>
              <a:rPr lang="en-US" sz="1200" dirty="0">
                <a:solidFill>
                  <a:srgbClr val="31383C"/>
                </a:solidFill>
                <a:latin typeface="Arial" panose="020B0604020202020204" pitchFamily="34" charset="0"/>
                <a:cs typeface="Arial" panose="020B0604020202020204" pitchFamily="34" charset="0"/>
              </a:rPr>
              <a:t>My Health Records.</a:t>
            </a:r>
          </a:p>
          <a:p>
            <a:pPr marL="231775" indent="-231775">
              <a:spcAft>
                <a:spcPts val="600"/>
              </a:spcAft>
              <a:buClr>
                <a:srgbClr val="0079C2"/>
              </a:buClr>
              <a:buFont typeface="System Font Regular"/>
              <a:buChar char="›"/>
            </a:pPr>
            <a:r>
              <a:rPr lang="en-US" sz="1200" dirty="0">
                <a:solidFill>
                  <a:srgbClr val="31383C"/>
                </a:solidFill>
                <a:latin typeface="Arial" panose="020B0604020202020204" pitchFamily="34" charset="0"/>
                <a:cs typeface="Arial" panose="020B0604020202020204" pitchFamily="34" charset="0"/>
              </a:rPr>
              <a:t>Guidance on drug costs and options, plus easy Pharmacy  refills with real-time order and shipping updates.</a:t>
            </a:r>
          </a:p>
        </p:txBody>
      </p:sp>
      <p:sp>
        <p:nvSpPr>
          <p:cNvPr id="18" name="TextBox 17">
            <a:extLst>
              <a:ext uri="{FF2B5EF4-FFF2-40B4-BE49-F238E27FC236}">
                <a16:creationId xmlns:a16="http://schemas.microsoft.com/office/drawing/2014/main" id="{E82227E4-E148-CD4C-9312-202417A4711D}"/>
              </a:ext>
            </a:extLst>
          </p:cNvPr>
          <p:cNvSpPr txBox="1"/>
          <p:nvPr/>
        </p:nvSpPr>
        <p:spPr>
          <a:xfrm>
            <a:off x="472752" y="1360985"/>
            <a:ext cx="5003620" cy="929485"/>
          </a:xfrm>
          <a:prstGeom prst="rect">
            <a:avLst/>
          </a:prstGeom>
          <a:noFill/>
        </p:spPr>
        <p:txBody>
          <a:bodyPr wrap="square" rtlCol="0">
            <a:spAutoFit/>
          </a:bodyPr>
          <a:lstStyle/>
          <a:p>
            <a:pPr>
              <a:lnSpc>
                <a:spcPct val="85000"/>
              </a:lnSpc>
            </a:pPr>
            <a:r>
              <a:rPr lang="en-US" sz="3200" b="1" spc="-100" dirty="0">
                <a:solidFill>
                  <a:srgbClr val="0079C2"/>
                </a:solidFill>
                <a:latin typeface="Arial" panose="020B0604020202020204" pitchFamily="34" charset="0"/>
                <a:cs typeface="Arial" panose="020B0604020202020204" pitchFamily="34" charset="0"/>
              </a:rPr>
              <a:t>One integrated home for better health</a:t>
            </a:r>
          </a:p>
        </p:txBody>
      </p:sp>
      <p:sp>
        <p:nvSpPr>
          <p:cNvPr id="10" name="TextBox 9">
            <a:extLst>
              <a:ext uri="{FF2B5EF4-FFF2-40B4-BE49-F238E27FC236}">
                <a16:creationId xmlns:a16="http://schemas.microsoft.com/office/drawing/2014/main" id="{0317322D-472C-584C-8B93-A59B79969A22}"/>
              </a:ext>
            </a:extLst>
          </p:cNvPr>
          <p:cNvSpPr txBox="1"/>
          <p:nvPr/>
        </p:nvSpPr>
        <p:spPr>
          <a:xfrm>
            <a:off x="472752" y="5481930"/>
            <a:ext cx="858507" cy="458587"/>
          </a:xfrm>
          <a:prstGeom prst="rect">
            <a:avLst/>
          </a:prstGeom>
          <a:noFill/>
        </p:spPr>
        <p:txBody>
          <a:bodyPr wrap="square" rtlCol="0">
            <a:spAutoFit/>
          </a:bodyPr>
          <a:lstStyle/>
          <a:p>
            <a:pPr>
              <a:lnSpc>
                <a:spcPct val="85000"/>
              </a:lnSpc>
            </a:pPr>
            <a:r>
              <a:rPr lang="en-US" sz="2800" b="1" spc="-100" dirty="0">
                <a:solidFill>
                  <a:srgbClr val="0079C2"/>
                </a:solidFill>
                <a:latin typeface="Arial" panose="020B0604020202020204" pitchFamily="34" charset="0"/>
                <a:cs typeface="Arial" panose="020B0604020202020204" pitchFamily="34" charset="0"/>
              </a:rPr>
              <a:t>4.7</a:t>
            </a:r>
          </a:p>
        </p:txBody>
      </p:sp>
      <p:sp>
        <p:nvSpPr>
          <p:cNvPr id="2" name="5-Point Star 1">
            <a:extLst>
              <a:ext uri="{FF2B5EF4-FFF2-40B4-BE49-F238E27FC236}">
                <a16:creationId xmlns:a16="http://schemas.microsoft.com/office/drawing/2014/main" id="{EACDADCA-D659-704D-AE79-7F1D6BF8361D}"/>
              </a:ext>
            </a:extLst>
          </p:cNvPr>
          <p:cNvSpPr/>
          <p:nvPr/>
        </p:nvSpPr>
        <p:spPr>
          <a:xfrm>
            <a:off x="1134009" y="5541647"/>
            <a:ext cx="265297" cy="265297"/>
          </a:xfrm>
          <a:prstGeom prst="star5">
            <a:avLst>
              <a:gd name="adj" fmla="val 22220"/>
              <a:gd name="hf" fmla="val 105146"/>
              <a:gd name="vf" fmla="val 110557"/>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a:extLst>
              <a:ext uri="{FF2B5EF4-FFF2-40B4-BE49-F238E27FC236}">
                <a16:creationId xmlns:a16="http://schemas.microsoft.com/office/drawing/2014/main" id="{7C4190E7-39FC-5E42-BCEF-2BB679812B85}"/>
              </a:ext>
            </a:extLst>
          </p:cNvPr>
          <p:cNvSpPr/>
          <p:nvPr/>
        </p:nvSpPr>
        <p:spPr>
          <a:xfrm>
            <a:off x="1451509" y="5541647"/>
            <a:ext cx="265297" cy="265297"/>
          </a:xfrm>
          <a:prstGeom prst="star5">
            <a:avLst>
              <a:gd name="adj" fmla="val 22220"/>
              <a:gd name="hf" fmla="val 105146"/>
              <a:gd name="vf" fmla="val 110557"/>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a:extLst>
              <a:ext uri="{FF2B5EF4-FFF2-40B4-BE49-F238E27FC236}">
                <a16:creationId xmlns:a16="http://schemas.microsoft.com/office/drawing/2014/main" id="{AF85D7DE-7810-9A4B-8049-1991A45AD363}"/>
              </a:ext>
            </a:extLst>
          </p:cNvPr>
          <p:cNvSpPr/>
          <p:nvPr/>
        </p:nvSpPr>
        <p:spPr>
          <a:xfrm>
            <a:off x="1769009" y="5541647"/>
            <a:ext cx="265297" cy="265297"/>
          </a:xfrm>
          <a:prstGeom prst="star5">
            <a:avLst>
              <a:gd name="adj" fmla="val 22220"/>
              <a:gd name="hf" fmla="val 105146"/>
              <a:gd name="vf" fmla="val 110557"/>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a:extLst>
              <a:ext uri="{FF2B5EF4-FFF2-40B4-BE49-F238E27FC236}">
                <a16:creationId xmlns:a16="http://schemas.microsoft.com/office/drawing/2014/main" id="{7E6973A7-1BD0-184A-A525-A198063E16C5}"/>
              </a:ext>
            </a:extLst>
          </p:cNvPr>
          <p:cNvSpPr/>
          <p:nvPr/>
        </p:nvSpPr>
        <p:spPr>
          <a:xfrm>
            <a:off x="2086509" y="5541647"/>
            <a:ext cx="265297" cy="265297"/>
          </a:xfrm>
          <a:prstGeom prst="star5">
            <a:avLst>
              <a:gd name="adj" fmla="val 22220"/>
              <a:gd name="hf" fmla="val 105146"/>
              <a:gd name="vf" fmla="val 110557"/>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945CBEC-46FA-5E41-B5D1-889084F85B42}"/>
              </a:ext>
            </a:extLst>
          </p:cNvPr>
          <p:cNvSpPr txBox="1"/>
          <p:nvPr/>
        </p:nvSpPr>
        <p:spPr>
          <a:xfrm>
            <a:off x="480773" y="5863613"/>
            <a:ext cx="3815181" cy="276999"/>
          </a:xfrm>
          <a:prstGeom prst="rect">
            <a:avLst/>
          </a:prstGeom>
          <a:noFill/>
        </p:spPr>
        <p:txBody>
          <a:bodyPr wrap="square" rtlCol="0">
            <a:spAutoFit/>
          </a:bodyPr>
          <a:lstStyle/>
          <a:p>
            <a:pPr>
              <a:spcAft>
                <a:spcPts val="600"/>
              </a:spcAft>
              <a:buClr>
                <a:srgbClr val="0079C2"/>
              </a:buClr>
            </a:pPr>
            <a:r>
              <a:rPr lang="en-US" sz="1200" b="1" dirty="0">
                <a:solidFill>
                  <a:srgbClr val="0079C2"/>
                </a:solidFill>
                <a:latin typeface="Arial" panose="020B0604020202020204" pitchFamily="34" charset="0"/>
                <a:cs typeface="Arial" panose="020B0604020202020204" pitchFamily="34" charset="0"/>
              </a:rPr>
              <a:t>iOS App Store rating</a:t>
            </a:r>
          </a:p>
        </p:txBody>
      </p:sp>
      <p:sp>
        <p:nvSpPr>
          <p:cNvPr id="23" name="5-Point Star 22">
            <a:extLst>
              <a:ext uri="{FF2B5EF4-FFF2-40B4-BE49-F238E27FC236}">
                <a16:creationId xmlns:a16="http://schemas.microsoft.com/office/drawing/2014/main" id="{BF1932FA-1CFA-014A-83D9-6B2EE2F56F0F}"/>
              </a:ext>
            </a:extLst>
          </p:cNvPr>
          <p:cNvSpPr/>
          <p:nvPr/>
        </p:nvSpPr>
        <p:spPr>
          <a:xfrm>
            <a:off x="2404009" y="5541647"/>
            <a:ext cx="265297" cy="265297"/>
          </a:xfrm>
          <a:prstGeom prst="star5">
            <a:avLst>
              <a:gd name="adj" fmla="val 22220"/>
              <a:gd name="hf" fmla="val 105146"/>
              <a:gd name="vf" fmla="val 110557"/>
            </a:avLst>
          </a:prstGeom>
          <a:gradFill flip="none" rotWithShape="1">
            <a:gsLst>
              <a:gs pos="34000">
                <a:schemeClr val="bg1"/>
              </a:gs>
              <a:gs pos="36000">
                <a:srgbClr val="0079C2"/>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6462B7C-9A84-134C-AE08-24BF36955679}"/>
              </a:ext>
            </a:extLst>
          </p:cNvPr>
          <p:cNvSpPr txBox="1"/>
          <p:nvPr/>
        </p:nvSpPr>
        <p:spPr>
          <a:xfrm>
            <a:off x="480773" y="6097077"/>
            <a:ext cx="3815181" cy="276999"/>
          </a:xfrm>
          <a:prstGeom prst="rect">
            <a:avLst/>
          </a:prstGeom>
          <a:noFill/>
        </p:spPr>
        <p:txBody>
          <a:bodyPr wrap="square" rtlCol="0">
            <a:spAutoFit/>
          </a:bodyPr>
          <a:lstStyle/>
          <a:p>
            <a:pPr>
              <a:spcAft>
                <a:spcPts val="600"/>
              </a:spcAft>
              <a:buClr>
                <a:srgbClr val="0079C2"/>
              </a:buClr>
            </a:pPr>
            <a:r>
              <a:rPr lang="en-US" sz="1200" b="1" dirty="0">
                <a:solidFill>
                  <a:srgbClr val="0079C2"/>
                </a:solidFill>
                <a:latin typeface="Arial" panose="020B0604020202020204" pitchFamily="34" charset="0"/>
                <a:cs typeface="Arial" panose="020B0604020202020204" pitchFamily="34" charset="0"/>
              </a:rPr>
              <a:t>(Ranked top ten in the Medical category)</a:t>
            </a:r>
          </a:p>
        </p:txBody>
      </p:sp>
      <p:sp>
        <p:nvSpPr>
          <p:cNvPr id="3" name="Rectangle 2">
            <a:extLst>
              <a:ext uri="{FF2B5EF4-FFF2-40B4-BE49-F238E27FC236}">
                <a16:creationId xmlns:a16="http://schemas.microsoft.com/office/drawing/2014/main" id="{FFCB122C-D0CC-4395-B065-552A2B178C53}"/>
              </a:ext>
            </a:extLst>
          </p:cNvPr>
          <p:cNvSpPr/>
          <p:nvPr/>
        </p:nvSpPr>
        <p:spPr>
          <a:xfrm>
            <a:off x="5663609" y="595423"/>
            <a:ext cx="1453117" cy="404037"/>
          </a:xfrm>
          <a:prstGeom prst="rect">
            <a:avLst/>
          </a:prstGeom>
          <a:solidFill>
            <a:srgbClr val="EEF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FD0067D2-495E-4703-84F4-9815840B46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3339" y="595423"/>
            <a:ext cx="942753" cy="40403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k object 16">
            <a:extLst>
              <a:ext uri="{FF2B5EF4-FFF2-40B4-BE49-F238E27FC236}">
                <a16:creationId xmlns:a16="http://schemas.microsoft.com/office/drawing/2014/main" id="{A418DDA0-34EA-3A40-8A6C-BA4A3DE0EF0C}"/>
              </a:ext>
            </a:extLst>
          </p:cNvPr>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F0F5F6"/>
          </a:solidFill>
        </p:spPr>
        <p:txBody>
          <a:bodyPr wrap="square" lIns="0" tIns="0" rIns="0" bIns="0" rtlCol="0"/>
          <a:lstStyle/>
          <a:p>
            <a:endParaRPr/>
          </a:p>
        </p:txBody>
      </p:sp>
      <p:sp>
        <p:nvSpPr>
          <p:cNvPr id="11" name="object 11"/>
          <p:cNvSpPr txBox="1">
            <a:spLocks noGrp="1"/>
          </p:cNvSpPr>
          <p:nvPr>
            <p:ph type="sldNum" sz="quarter" idx="7"/>
          </p:nvPr>
        </p:nvSpPr>
        <p:spPr>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dirty="0"/>
              <a:t>6</a:t>
            </a:fld>
            <a:endParaRPr dirty="0"/>
          </a:p>
        </p:txBody>
      </p:sp>
      <p:pic>
        <p:nvPicPr>
          <p:cNvPr id="27" name="Picture 26" descr="A picture containing computer, computer&#10;&#10;Description automatically generated">
            <a:extLst>
              <a:ext uri="{FF2B5EF4-FFF2-40B4-BE49-F238E27FC236}">
                <a16:creationId xmlns:a16="http://schemas.microsoft.com/office/drawing/2014/main" id="{70CA27CE-27B4-9C45-A9BA-5BE9688A3ED1}"/>
              </a:ext>
            </a:extLst>
          </p:cNvPr>
          <p:cNvPicPr>
            <a:picLocks noChangeAspect="1"/>
          </p:cNvPicPr>
          <p:nvPr/>
        </p:nvPicPr>
        <p:blipFill rotWithShape="1">
          <a:blip r:embed="rId3">
            <a:extLst>
              <a:ext uri="{28A0092B-C50C-407E-A947-70E740481C1C}">
                <a14:useLocalDpi xmlns:a14="http://schemas.microsoft.com/office/drawing/2010/main" val="0"/>
              </a:ext>
            </a:extLst>
          </a:blip>
          <a:srcRect l="5737" t="7545" r="86899" b="82532"/>
          <a:stretch/>
        </p:blipFill>
        <p:spPr>
          <a:xfrm>
            <a:off x="524540" y="517451"/>
            <a:ext cx="673395" cy="680484"/>
          </a:xfrm>
          <a:prstGeom prst="rect">
            <a:avLst/>
          </a:prstGeom>
        </p:spPr>
      </p:pic>
      <p:sp>
        <p:nvSpPr>
          <p:cNvPr id="28" name="TextBox 27">
            <a:extLst>
              <a:ext uri="{FF2B5EF4-FFF2-40B4-BE49-F238E27FC236}">
                <a16:creationId xmlns:a16="http://schemas.microsoft.com/office/drawing/2014/main" id="{A409BA16-6C2E-D14B-8354-220AAE76D765}"/>
              </a:ext>
            </a:extLst>
          </p:cNvPr>
          <p:cNvSpPr txBox="1"/>
          <p:nvPr/>
        </p:nvSpPr>
        <p:spPr>
          <a:xfrm>
            <a:off x="1176671" y="680115"/>
            <a:ext cx="4196315" cy="369332"/>
          </a:xfrm>
          <a:prstGeom prst="rect">
            <a:avLst/>
          </a:prstGeom>
          <a:noFill/>
        </p:spPr>
        <p:txBody>
          <a:bodyPr wrap="square" rtlCol="0">
            <a:spAutoFit/>
          </a:bodyPr>
          <a:lstStyle/>
          <a:p>
            <a:r>
              <a:rPr lang="en-US" b="1" spc="-40" dirty="0">
                <a:solidFill>
                  <a:srgbClr val="002D57"/>
                </a:solidFill>
                <a:latin typeface="Arial" panose="020B0604020202020204" pitchFamily="34" charset="0"/>
                <a:cs typeface="Arial" panose="020B0604020202020204" pitchFamily="34" charset="0"/>
              </a:rPr>
              <a:t>Sydney Health</a:t>
            </a:r>
          </a:p>
        </p:txBody>
      </p:sp>
      <p:pic>
        <p:nvPicPr>
          <p:cNvPr id="13" name="Picture 12" descr="A screenshot of a cell phone&#10;&#10;Description automatically generated">
            <a:extLst>
              <a:ext uri="{FF2B5EF4-FFF2-40B4-BE49-F238E27FC236}">
                <a16:creationId xmlns:a16="http://schemas.microsoft.com/office/drawing/2014/main" id="{F8F22C45-B5E1-0A4B-B706-643C50766D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8226" y="285750"/>
            <a:ext cx="3020440" cy="6286499"/>
          </a:xfrm>
          <a:prstGeom prst="rect">
            <a:avLst/>
          </a:prstGeom>
          <a:effectLst>
            <a:outerShdw blurRad="698500" sx="102000" sy="102000" algn="ctr" rotWithShape="0">
              <a:prstClr val="black">
                <a:alpha val="15000"/>
              </a:prstClr>
            </a:outerShdw>
          </a:effectLst>
        </p:spPr>
      </p:pic>
      <p:sp>
        <p:nvSpPr>
          <p:cNvPr id="15" name="TextBox 14">
            <a:extLst>
              <a:ext uri="{FF2B5EF4-FFF2-40B4-BE49-F238E27FC236}">
                <a16:creationId xmlns:a16="http://schemas.microsoft.com/office/drawing/2014/main" id="{4E651CFF-2795-7F46-ACC1-47409F4E2B09}"/>
              </a:ext>
            </a:extLst>
          </p:cNvPr>
          <p:cNvSpPr txBox="1"/>
          <p:nvPr/>
        </p:nvSpPr>
        <p:spPr>
          <a:xfrm>
            <a:off x="472752" y="1358429"/>
            <a:ext cx="5003620" cy="929485"/>
          </a:xfrm>
          <a:prstGeom prst="rect">
            <a:avLst/>
          </a:prstGeom>
          <a:noFill/>
        </p:spPr>
        <p:txBody>
          <a:bodyPr wrap="square" rtlCol="0">
            <a:spAutoFit/>
          </a:bodyPr>
          <a:lstStyle/>
          <a:p>
            <a:pPr>
              <a:lnSpc>
                <a:spcPct val="85000"/>
              </a:lnSpc>
            </a:pPr>
            <a:r>
              <a:rPr lang="en-US" sz="3200" b="1" spc="-100" dirty="0">
                <a:solidFill>
                  <a:srgbClr val="0079C2"/>
                </a:solidFill>
                <a:latin typeface="Arial" panose="020B0604020202020204" pitchFamily="34" charset="0"/>
                <a:cs typeface="Arial" panose="020B0604020202020204" pitchFamily="34" charset="0"/>
              </a:rPr>
              <a:t>Care guidance that is   truly personal</a:t>
            </a:r>
          </a:p>
        </p:txBody>
      </p:sp>
      <p:sp>
        <p:nvSpPr>
          <p:cNvPr id="18" name="TextBox 17">
            <a:extLst>
              <a:ext uri="{FF2B5EF4-FFF2-40B4-BE49-F238E27FC236}">
                <a16:creationId xmlns:a16="http://schemas.microsoft.com/office/drawing/2014/main" id="{82B394E9-4D8D-584B-8263-0D84E3700449}"/>
              </a:ext>
            </a:extLst>
          </p:cNvPr>
          <p:cNvSpPr txBox="1"/>
          <p:nvPr/>
        </p:nvSpPr>
        <p:spPr>
          <a:xfrm>
            <a:off x="480775" y="2395114"/>
            <a:ext cx="4091226" cy="830997"/>
          </a:xfrm>
          <a:prstGeom prst="rect">
            <a:avLst/>
          </a:prstGeom>
          <a:noFill/>
        </p:spPr>
        <p:txBody>
          <a:bodyPr wrap="square" rtlCol="0">
            <a:spAutoFit/>
          </a:bodyPr>
          <a:lstStyle/>
          <a:p>
            <a:r>
              <a:rPr lang="en-US" sz="1600" b="1" spc="-40" dirty="0">
                <a:solidFill>
                  <a:srgbClr val="0079C2"/>
                </a:solidFill>
                <a:latin typeface="Arial" panose="020B0604020202020204" pitchFamily="34" charset="0"/>
                <a:cs typeface="Arial" panose="020B0604020202020204" pitchFamily="34" charset="0"/>
              </a:rPr>
              <a:t>Sydney Health provides members with insights based on their history and offers steps they can take for a healthier future.</a:t>
            </a:r>
          </a:p>
        </p:txBody>
      </p:sp>
      <p:sp>
        <p:nvSpPr>
          <p:cNvPr id="19" name="TextBox 18">
            <a:extLst>
              <a:ext uri="{FF2B5EF4-FFF2-40B4-BE49-F238E27FC236}">
                <a16:creationId xmlns:a16="http://schemas.microsoft.com/office/drawing/2014/main" id="{8A974451-FAEB-A045-8DD5-3D532ED83F9B}"/>
              </a:ext>
            </a:extLst>
          </p:cNvPr>
          <p:cNvSpPr txBox="1"/>
          <p:nvPr/>
        </p:nvSpPr>
        <p:spPr>
          <a:xfrm>
            <a:off x="480774" y="3345849"/>
            <a:ext cx="4195730" cy="2169825"/>
          </a:xfrm>
          <a:prstGeom prst="rect">
            <a:avLst/>
          </a:prstGeom>
          <a:noFill/>
        </p:spPr>
        <p:txBody>
          <a:bodyPr wrap="square" rtlCol="0">
            <a:spAutoFit/>
          </a:bodyPr>
          <a:lstStyle/>
          <a:p>
            <a:pPr marL="231775" indent="-231775">
              <a:spcAft>
                <a:spcPts val="600"/>
              </a:spcAft>
              <a:buClr>
                <a:srgbClr val="0079C2"/>
              </a:buClr>
              <a:buFont typeface="System Font Regular"/>
              <a:buChar char="›"/>
            </a:pPr>
            <a:r>
              <a:rPr lang="en-US" sz="1200" dirty="0">
                <a:solidFill>
                  <a:srgbClr val="31383C"/>
                </a:solidFill>
                <a:latin typeface="Arial" panose="020B0604020202020204" pitchFamily="34" charset="0"/>
                <a:cs typeface="Arial" panose="020B0604020202020204" pitchFamily="34" charset="0"/>
              </a:rPr>
              <a:t>Experience tailored to member claims, prescriptions, medical history, and hundreds of predictive models.</a:t>
            </a:r>
          </a:p>
          <a:p>
            <a:pPr marL="231775" indent="-231775">
              <a:spcAft>
                <a:spcPts val="600"/>
              </a:spcAft>
              <a:buClr>
                <a:srgbClr val="0079C2"/>
              </a:buClr>
              <a:buFont typeface="System Font Regular"/>
              <a:buChar char="›"/>
            </a:pPr>
            <a:r>
              <a:rPr lang="en-US" sz="1200" dirty="0">
                <a:solidFill>
                  <a:srgbClr val="31383C"/>
                </a:solidFill>
                <a:latin typeface="Arial" panose="020B0604020202020204" pitchFamily="34" charset="0"/>
                <a:cs typeface="Arial" panose="020B0604020202020204" pitchFamily="34" charset="0"/>
              </a:rPr>
              <a:t>Personalized Match guides members to high-performing providers based on their plan and claims history, with additional layers to compare costs and specialists.</a:t>
            </a:r>
          </a:p>
          <a:p>
            <a:pPr marL="231775" indent="-231775">
              <a:spcAft>
                <a:spcPts val="600"/>
              </a:spcAft>
              <a:buClr>
                <a:srgbClr val="0079C2"/>
              </a:buClr>
              <a:buFont typeface="System Font Regular"/>
              <a:buChar char="›"/>
            </a:pPr>
            <a:r>
              <a:rPr lang="en-US" sz="1200" dirty="0">
                <a:solidFill>
                  <a:srgbClr val="31383C"/>
                </a:solidFill>
                <a:latin typeface="Arial" panose="020B0604020202020204" pitchFamily="34" charset="0"/>
                <a:cs typeface="Arial" panose="020B0604020202020204" pitchFamily="34" charset="0"/>
              </a:rPr>
              <a:t>Reminders about wellness checks, essential clinical tests, prescription refills, and more.</a:t>
            </a:r>
            <a:endParaRPr lang="en-US" sz="1200" strike="sngStrike" dirty="0">
              <a:solidFill>
                <a:srgbClr val="31383C"/>
              </a:solidFill>
              <a:latin typeface="Arial" panose="020B0604020202020204" pitchFamily="34" charset="0"/>
              <a:cs typeface="Arial" panose="020B0604020202020204" pitchFamily="34" charset="0"/>
            </a:endParaRPr>
          </a:p>
          <a:p>
            <a:pPr marL="231775" indent="-231775">
              <a:spcAft>
                <a:spcPts val="600"/>
              </a:spcAft>
              <a:buClr>
                <a:srgbClr val="0079C2"/>
              </a:buClr>
              <a:buFont typeface="System Font Regular"/>
              <a:buChar char="›"/>
            </a:pPr>
            <a:r>
              <a:rPr lang="en-US" sz="1200" dirty="0">
                <a:solidFill>
                  <a:srgbClr val="31383C"/>
                </a:solidFill>
                <a:latin typeface="Arial" panose="020B0604020202020204" pitchFamily="34" charset="0"/>
                <a:cs typeface="Arial" panose="020B0604020202020204" pitchFamily="34" charset="0"/>
              </a:rPr>
              <a:t>Virtual care options help members check symptoms and then choose what’s best for them: text, video, or </a:t>
            </a:r>
            <a:br>
              <a:rPr lang="en-US" sz="1200" dirty="0">
                <a:solidFill>
                  <a:srgbClr val="31383C"/>
                </a:solidFill>
                <a:latin typeface="Arial" panose="020B0604020202020204" pitchFamily="34" charset="0"/>
                <a:cs typeface="Arial" panose="020B0604020202020204" pitchFamily="34" charset="0"/>
              </a:rPr>
            </a:br>
            <a:r>
              <a:rPr lang="en-US" sz="1200" dirty="0">
                <a:solidFill>
                  <a:srgbClr val="31383C"/>
                </a:solidFill>
                <a:latin typeface="Arial" panose="020B0604020202020204" pitchFamily="34" charset="0"/>
                <a:cs typeface="Arial" panose="020B0604020202020204" pitchFamily="34" charset="0"/>
              </a:rPr>
              <a:t>in-person care.</a:t>
            </a:r>
          </a:p>
        </p:txBody>
      </p:sp>
      <p:sp>
        <p:nvSpPr>
          <p:cNvPr id="14" name="TextBox 13">
            <a:extLst>
              <a:ext uri="{FF2B5EF4-FFF2-40B4-BE49-F238E27FC236}">
                <a16:creationId xmlns:a16="http://schemas.microsoft.com/office/drawing/2014/main" id="{6F57FB68-0740-A848-A580-7823A70777D7}"/>
              </a:ext>
            </a:extLst>
          </p:cNvPr>
          <p:cNvSpPr txBox="1"/>
          <p:nvPr/>
        </p:nvSpPr>
        <p:spPr>
          <a:xfrm>
            <a:off x="480773" y="5647094"/>
            <a:ext cx="4195731" cy="707886"/>
          </a:xfrm>
          <a:prstGeom prst="rect">
            <a:avLst/>
          </a:prstGeom>
          <a:noFill/>
        </p:spPr>
        <p:txBody>
          <a:bodyPr wrap="square" rtlCol="0">
            <a:spAutoFit/>
          </a:bodyPr>
          <a:lstStyle/>
          <a:p>
            <a:pPr>
              <a:spcAft>
                <a:spcPts val="600"/>
              </a:spcAft>
              <a:buClr>
                <a:srgbClr val="0079C2"/>
              </a:buClr>
            </a:pPr>
            <a:r>
              <a:rPr lang="en-US" sz="2800" b="1" dirty="0">
                <a:solidFill>
                  <a:srgbClr val="0079C2"/>
                </a:solidFill>
                <a:latin typeface="Arial" panose="020B0604020202020204" pitchFamily="34" charset="0"/>
                <a:cs typeface="Arial" panose="020B0604020202020204" pitchFamily="34" charset="0"/>
              </a:rPr>
              <a:t>&gt;40% </a:t>
            </a:r>
            <a:r>
              <a:rPr lang="en-US" sz="2400" b="1" dirty="0">
                <a:solidFill>
                  <a:srgbClr val="0079C2"/>
                </a:solidFill>
                <a:latin typeface="Arial" panose="020B0604020202020204" pitchFamily="34" charset="0"/>
                <a:cs typeface="Arial" panose="020B0604020202020204" pitchFamily="34" charset="0"/>
              </a:rPr>
              <a:t>of care searches</a:t>
            </a:r>
            <a:r>
              <a:rPr lang="en-US" sz="1100" b="1" dirty="0">
                <a:solidFill>
                  <a:srgbClr val="0079C2"/>
                </a:solidFill>
                <a:latin typeface="Arial" panose="020B0604020202020204" pitchFamily="34" charset="0"/>
                <a:cs typeface="Arial" panose="020B0604020202020204" pitchFamily="34" charset="0"/>
              </a:rPr>
              <a:t> </a:t>
            </a:r>
            <a:r>
              <a:rPr lang="en-US" sz="1200" b="1" dirty="0">
                <a:solidFill>
                  <a:srgbClr val="0079C2"/>
                </a:solidFill>
                <a:latin typeface="Arial" panose="020B0604020202020204" pitchFamily="34" charset="0"/>
                <a:cs typeface="Arial" panose="020B0604020202020204" pitchFamily="34" charset="0"/>
              </a:rPr>
              <a:t/>
            </a:r>
            <a:br>
              <a:rPr lang="en-US" sz="1200" b="1" dirty="0">
                <a:solidFill>
                  <a:srgbClr val="0079C2"/>
                </a:solidFill>
                <a:latin typeface="Arial" panose="020B0604020202020204" pitchFamily="34" charset="0"/>
                <a:cs typeface="Arial" panose="020B0604020202020204" pitchFamily="34" charset="0"/>
              </a:rPr>
            </a:br>
            <a:r>
              <a:rPr lang="en-US" sz="1200" b="1" dirty="0">
                <a:solidFill>
                  <a:srgbClr val="0079C2"/>
                </a:solidFill>
                <a:latin typeface="Arial" panose="020B0604020202020204" pitchFamily="34" charset="0"/>
                <a:cs typeface="Arial" panose="020B0604020202020204" pitchFamily="34" charset="0"/>
              </a:rPr>
              <a:t>completed through our mobile experience</a:t>
            </a:r>
            <a:r>
              <a:rPr lang="en-US" sz="1200" b="1" baseline="30000" dirty="0">
                <a:solidFill>
                  <a:srgbClr val="0079C2"/>
                </a:solidFill>
                <a:latin typeface="Arial" panose="020B0604020202020204" pitchFamily="34" charset="0"/>
                <a:cs typeface="Arial" panose="020B0604020202020204" pitchFamily="34" charset="0"/>
              </a:rPr>
              <a:t>1</a:t>
            </a:r>
          </a:p>
        </p:txBody>
      </p:sp>
      <p:sp>
        <p:nvSpPr>
          <p:cNvPr id="2" name="TextBox 1"/>
          <p:cNvSpPr txBox="1"/>
          <p:nvPr/>
        </p:nvSpPr>
        <p:spPr>
          <a:xfrm>
            <a:off x="480774" y="6543792"/>
            <a:ext cx="3301517" cy="276999"/>
          </a:xfrm>
          <a:prstGeom prst="rect">
            <a:avLst/>
          </a:prstGeom>
          <a:noFill/>
        </p:spPr>
        <p:txBody>
          <a:bodyPr wrap="square" rtlCol="0">
            <a:spAutoFit/>
          </a:bodyPr>
          <a:lstStyle/>
          <a:p>
            <a:r>
              <a:rPr lang="en-US" sz="1200" baseline="30000" dirty="0">
                <a:solidFill>
                  <a:schemeClr val="tx1">
                    <a:lumMod val="50000"/>
                    <a:lumOff val="50000"/>
                  </a:schemeClr>
                </a:solidFill>
              </a:rPr>
              <a:t>1</a:t>
            </a:r>
            <a:r>
              <a:rPr lang="en-US" sz="1200" dirty="0">
                <a:solidFill>
                  <a:schemeClr val="tx1">
                    <a:lumMod val="50000"/>
                    <a:lumOff val="50000"/>
                  </a:schemeClr>
                </a:solidFill>
              </a:rPr>
              <a:t>September 2020</a:t>
            </a:r>
          </a:p>
        </p:txBody>
      </p:sp>
      <p:sp>
        <p:nvSpPr>
          <p:cNvPr id="3" name="Rectangle 2">
            <a:extLst>
              <a:ext uri="{FF2B5EF4-FFF2-40B4-BE49-F238E27FC236}">
                <a16:creationId xmlns:a16="http://schemas.microsoft.com/office/drawing/2014/main" id="{EC1F2E3C-26EE-46F3-AC80-7494B6258EB5}"/>
              </a:ext>
            </a:extLst>
          </p:cNvPr>
          <p:cNvSpPr/>
          <p:nvPr/>
        </p:nvSpPr>
        <p:spPr>
          <a:xfrm>
            <a:off x="5691963" y="609600"/>
            <a:ext cx="1268818" cy="318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CD68CD4-FF11-4841-877F-3BCD829903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3408" y="524540"/>
            <a:ext cx="942753" cy="40403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k object 16">
            <a:extLst>
              <a:ext uri="{FF2B5EF4-FFF2-40B4-BE49-F238E27FC236}">
                <a16:creationId xmlns:a16="http://schemas.microsoft.com/office/drawing/2014/main" id="{89C6E205-CC77-7E42-9CD3-D28DFCA65A3E}"/>
              </a:ext>
            </a:extLst>
          </p:cNvPr>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F0F5F6"/>
          </a:solidFill>
        </p:spPr>
        <p:txBody>
          <a:bodyPr wrap="square" lIns="0" tIns="0" rIns="0" bIns="0" rtlCol="0"/>
          <a:lstStyle/>
          <a:p>
            <a:endParaRPr/>
          </a:p>
        </p:txBody>
      </p:sp>
      <p:sp>
        <p:nvSpPr>
          <p:cNvPr id="9" name="object 9"/>
          <p:cNvSpPr txBox="1">
            <a:spLocks noGrp="1"/>
          </p:cNvSpPr>
          <p:nvPr>
            <p:ph type="sldNum" sz="quarter" idx="7"/>
          </p:nvPr>
        </p:nvSpPr>
        <p:spPr>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dirty="0"/>
              <a:t>7</a:t>
            </a:fld>
            <a:endParaRPr dirty="0"/>
          </a:p>
        </p:txBody>
      </p:sp>
      <p:pic>
        <p:nvPicPr>
          <p:cNvPr id="17" name="Picture 16" descr="A picture containing computer, computer&#10;&#10;Description automatically generated">
            <a:extLst>
              <a:ext uri="{FF2B5EF4-FFF2-40B4-BE49-F238E27FC236}">
                <a16:creationId xmlns:a16="http://schemas.microsoft.com/office/drawing/2014/main" id="{035D1FA9-C158-A94D-A8DE-E541B16DBACC}"/>
              </a:ext>
            </a:extLst>
          </p:cNvPr>
          <p:cNvPicPr>
            <a:picLocks noChangeAspect="1"/>
          </p:cNvPicPr>
          <p:nvPr/>
        </p:nvPicPr>
        <p:blipFill rotWithShape="1">
          <a:blip r:embed="rId3">
            <a:extLst>
              <a:ext uri="{28A0092B-C50C-407E-A947-70E740481C1C}">
                <a14:useLocalDpi xmlns:a14="http://schemas.microsoft.com/office/drawing/2010/main" val="0"/>
              </a:ext>
            </a:extLst>
          </a:blip>
          <a:srcRect l="5737" t="7545" r="86899" b="82532"/>
          <a:stretch/>
        </p:blipFill>
        <p:spPr>
          <a:xfrm>
            <a:off x="524540" y="517451"/>
            <a:ext cx="673395" cy="680484"/>
          </a:xfrm>
          <a:prstGeom prst="rect">
            <a:avLst/>
          </a:prstGeom>
        </p:spPr>
      </p:pic>
      <p:sp>
        <p:nvSpPr>
          <p:cNvPr id="21" name="TextBox 20">
            <a:extLst>
              <a:ext uri="{FF2B5EF4-FFF2-40B4-BE49-F238E27FC236}">
                <a16:creationId xmlns:a16="http://schemas.microsoft.com/office/drawing/2014/main" id="{DE5050B9-1EBF-EA49-9170-9EDE3AF43EF7}"/>
              </a:ext>
            </a:extLst>
          </p:cNvPr>
          <p:cNvSpPr txBox="1"/>
          <p:nvPr/>
        </p:nvSpPr>
        <p:spPr>
          <a:xfrm>
            <a:off x="1176671" y="680115"/>
            <a:ext cx="4196315" cy="369332"/>
          </a:xfrm>
          <a:prstGeom prst="rect">
            <a:avLst/>
          </a:prstGeom>
          <a:noFill/>
        </p:spPr>
        <p:txBody>
          <a:bodyPr wrap="square" rtlCol="0">
            <a:spAutoFit/>
          </a:bodyPr>
          <a:lstStyle/>
          <a:p>
            <a:r>
              <a:rPr lang="en-US" b="1" spc="-40" dirty="0">
                <a:solidFill>
                  <a:srgbClr val="002D57"/>
                </a:solidFill>
                <a:latin typeface="Arial" panose="020B0604020202020204" pitchFamily="34" charset="0"/>
                <a:cs typeface="Arial" panose="020B0604020202020204" pitchFamily="34" charset="0"/>
              </a:rPr>
              <a:t>Sydney Health</a:t>
            </a:r>
          </a:p>
        </p:txBody>
      </p:sp>
      <p:pic>
        <p:nvPicPr>
          <p:cNvPr id="13" name="Picture 12">
            <a:extLst>
              <a:ext uri="{FF2B5EF4-FFF2-40B4-BE49-F238E27FC236}">
                <a16:creationId xmlns:a16="http://schemas.microsoft.com/office/drawing/2014/main" id="{350EA834-6AD0-404D-9BE8-736AD2C0BBD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519023" y="285750"/>
            <a:ext cx="3018846" cy="6286499"/>
          </a:xfrm>
          <a:prstGeom prst="rect">
            <a:avLst/>
          </a:prstGeom>
          <a:effectLst>
            <a:outerShdw blurRad="698500" sx="102000" sy="102000" algn="ctr" rotWithShape="0">
              <a:prstClr val="black">
                <a:alpha val="15000"/>
              </a:prstClr>
            </a:outerShdw>
          </a:effectLst>
        </p:spPr>
      </p:pic>
      <p:sp>
        <p:nvSpPr>
          <p:cNvPr id="11" name="TextBox 10">
            <a:extLst>
              <a:ext uri="{FF2B5EF4-FFF2-40B4-BE49-F238E27FC236}">
                <a16:creationId xmlns:a16="http://schemas.microsoft.com/office/drawing/2014/main" id="{366C9986-6017-4343-925C-ECFF8D694767}"/>
              </a:ext>
            </a:extLst>
          </p:cNvPr>
          <p:cNvSpPr txBox="1"/>
          <p:nvPr/>
        </p:nvSpPr>
        <p:spPr>
          <a:xfrm>
            <a:off x="472752" y="1358428"/>
            <a:ext cx="5003620" cy="929485"/>
          </a:xfrm>
          <a:prstGeom prst="rect">
            <a:avLst/>
          </a:prstGeom>
          <a:noFill/>
        </p:spPr>
        <p:txBody>
          <a:bodyPr wrap="square" rtlCol="0">
            <a:spAutoFit/>
          </a:bodyPr>
          <a:lstStyle/>
          <a:p>
            <a:pPr>
              <a:lnSpc>
                <a:spcPct val="85000"/>
              </a:lnSpc>
            </a:pPr>
            <a:r>
              <a:rPr lang="en-US" sz="3200" b="1" spc="-100" dirty="0">
                <a:solidFill>
                  <a:srgbClr val="0079C2"/>
                </a:solidFill>
                <a:latin typeface="Arial" panose="020B0604020202020204" pitchFamily="34" charset="0"/>
                <a:cs typeface="Arial" panose="020B0604020202020204" pitchFamily="34" charset="0"/>
              </a:rPr>
              <a:t>Powerful tools designed to inspire real action</a:t>
            </a:r>
          </a:p>
        </p:txBody>
      </p:sp>
      <p:sp>
        <p:nvSpPr>
          <p:cNvPr id="12" name="TextBox 11">
            <a:extLst>
              <a:ext uri="{FF2B5EF4-FFF2-40B4-BE49-F238E27FC236}">
                <a16:creationId xmlns:a16="http://schemas.microsoft.com/office/drawing/2014/main" id="{B89C3335-B186-3547-AEA8-CF501B1463BF}"/>
              </a:ext>
            </a:extLst>
          </p:cNvPr>
          <p:cNvSpPr txBox="1"/>
          <p:nvPr/>
        </p:nvSpPr>
        <p:spPr>
          <a:xfrm>
            <a:off x="480773" y="3291365"/>
            <a:ext cx="4588522" cy="2431435"/>
          </a:xfrm>
          <a:prstGeom prst="rect">
            <a:avLst/>
          </a:prstGeom>
          <a:noFill/>
        </p:spPr>
        <p:txBody>
          <a:bodyPr wrap="square" rtlCol="0">
            <a:spAutoFit/>
          </a:bodyPr>
          <a:lstStyle/>
          <a:p>
            <a:pPr marL="231775" indent="-231775">
              <a:spcAft>
                <a:spcPts val="600"/>
              </a:spcAft>
              <a:buClr>
                <a:srgbClr val="0079C2"/>
              </a:buClr>
              <a:buFont typeface="System Font Regular"/>
              <a:buChar char="›"/>
            </a:pPr>
            <a:r>
              <a:rPr lang="en-US" sz="1200" dirty="0">
                <a:solidFill>
                  <a:srgbClr val="31383C"/>
                </a:solidFill>
                <a:latin typeface="Arial" panose="020B0604020202020204" pitchFamily="34" charset="0"/>
                <a:cs typeface="Arial" panose="020B0604020202020204" pitchFamily="34" charset="0"/>
              </a:rPr>
              <a:t>AI-powered communications encouraging members to be proactive and make smarter health choices.</a:t>
            </a:r>
          </a:p>
          <a:p>
            <a:pPr marL="231775" indent="-231775">
              <a:spcAft>
                <a:spcPts val="600"/>
              </a:spcAft>
              <a:buClr>
                <a:srgbClr val="0079C2"/>
              </a:buClr>
              <a:buFont typeface="System Font Regular"/>
              <a:buChar char="›"/>
            </a:pPr>
            <a:r>
              <a:rPr lang="en-US" sz="1200" dirty="0">
                <a:solidFill>
                  <a:srgbClr val="31383C"/>
                </a:solidFill>
                <a:latin typeface="Arial" panose="020B0604020202020204" pitchFamily="34" charset="0"/>
                <a:cs typeface="Arial" panose="020B0604020202020204" pitchFamily="34" charset="0"/>
              </a:rPr>
              <a:t>Well-being approach that leverages13 risk models and 741K conditions to target members who are clinically or financially at-risk or diagnosed with a condition </a:t>
            </a:r>
          </a:p>
          <a:p>
            <a:pPr marL="231775" indent="-231775">
              <a:spcAft>
                <a:spcPts val="600"/>
              </a:spcAft>
              <a:buClr>
                <a:srgbClr val="0079C2"/>
              </a:buClr>
              <a:buFont typeface="System Font Regular"/>
              <a:buChar char="›"/>
            </a:pPr>
            <a:r>
              <a:rPr lang="en-US" sz="1200" dirty="0">
                <a:solidFill>
                  <a:srgbClr val="31383C"/>
                </a:solidFill>
                <a:latin typeface="Arial" panose="020B0604020202020204" pitchFamily="34" charset="0"/>
                <a:cs typeface="Arial" panose="020B0604020202020204" pitchFamily="34" charset="0"/>
              </a:rPr>
              <a:t>Connectivity with fitness trackers, glucose monitors, and other devices to easily keep wellness data in sync.</a:t>
            </a:r>
          </a:p>
          <a:p>
            <a:pPr marL="231775" indent="-231775">
              <a:spcAft>
                <a:spcPts val="600"/>
              </a:spcAft>
              <a:buClr>
                <a:srgbClr val="0079C2"/>
              </a:buClr>
              <a:buFont typeface="System Font Regular"/>
              <a:buChar char="›"/>
            </a:pPr>
            <a:r>
              <a:rPr lang="en-US" sz="1200" dirty="0">
                <a:solidFill>
                  <a:srgbClr val="31383C"/>
                </a:solidFill>
                <a:latin typeface="Arial" panose="020B0604020202020204" pitchFamily="34" charset="0"/>
                <a:cs typeface="Arial" panose="020B0604020202020204" pitchFamily="34" charset="0"/>
              </a:rPr>
              <a:t>My Health &amp; Wellness Dashboard offering extra rewards and tools for personalized clinical action plans.</a:t>
            </a:r>
          </a:p>
          <a:p>
            <a:pPr marL="231775" indent="-231775">
              <a:spcAft>
                <a:spcPts val="600"/>
              </a:spcAft>
              <a:buClr>
                <a:srgbClr val="0079C2"/>
              </a:buClr>
              <a:buFont typeface="System Font Regular"/>
              <a:buChar char="›"/>
            </a:pPr>
            <a:r>
              <a:rPr lang="en-US" sz="1200" dirty="0">
                <a:solidFill>
                  <a:srgbClr val="31383C"/>
                </a:solidFill>
                <a:latin typeface="Arial" panose="020B0604020202020204" pitchFamily="34" charset="0"/>
                <a:cs typeface="Arial" panose="020B0604020202020204" pitchFamily="34" charset="0"/>
              </a:rPr>
              <a:t>Real-time connection to wellness programs and medical professionals to resolve members’ health issues.</a:t>
            </a:r>
          </a:p>
        </p:txBody>
      </p:sp>
      <p:sp>
        <p:nvSpPr>
          <p:cNvPr id="14" name="Rectangle 13">
            <a:extLst>
              <a:ext uri="{FF2B5EF4-FFF2-40B4-BE49-F238E27FC236}">
                <a16:creationId xmlns:a16="http://schemas.microsoft.com/office/drawing/2014/main" id="{8C430B17-6D3B-EF43-9363-0EECFCC507C8}"/>
              </a:ext>
            </a:extLst>
          </p:cNvPr>
          <p:cNvSpPr/>
          <p:nvPr/>
        </p:nvSpPr>
        <p:spPr>
          <a:xfrm>
            <a:off x="497295" y="2333006"/>
            <a:ext cx="4572000" cy="830997"/>
          </a:xfrm>
          <a:prstGeom prst="rect">
            <a:avLst/>
          </a:prstGeom>
        </p:spPr>
        <p:txBody>
          <a:bodyPr>
            <a:spAutoFit/>
          </a:bodyPr>
          <a:lstStyle/>
          <a:p>
            <a:r>
              <a:rPr lang="en-US" sz="1600" b="1" spc="-40" dirty="0">
                <a:solidFill>
                  <a:srgbClr val="0079C2"/>
                </a:solidFill>
                <a:latin typeface="Arial" panose="020B0604020202020204" pitchFamily="34" charset="0"/>
                <a:cs typeface="Arial" panose="020B0604020202020204" pitchFamily="34" charset="0"/>
              </a:rPr>
              <a:t>With Sydney Health, members receive more than reasons why to improve their well-being. They have actionable steps to take right now.</a:t>
            </a:r>
            <a:endParaRPr lang="en-US" sz="1600" b="1" i="1" spc="-40" dirty="0">
              <a:solidFill>
                <a:srgbClr val="0079C2"/>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854F848-6946-F844-9B80-28BF0DD44B4E}"/>
              </a:ext>
            </a:extLst>
          </p:cNvPr>
          <p:cNvSpPr txBox="1"/>
          <p:nvPr/>
        </p:nvSpPr>
        <p:spPr>
          <a:xfrm>
            <a:off x="472752" y="5932332"/>
            <a:ext cx="3153023" cy="458587"/>
          </a:xfrm>
          <a:prstGeom prst="rect">
            <a:avLst/>
          </a:prstGeom>
          <a:noFill/>
        </p:spPr>
        <p:txBody>
          <a:bodyPr wrap="square" rtlCol="0">
            <a:spAutoFit/>
          </a:bodyPr>
          <a:lstStyle/>
          <a:p>
            <a:pPr>
              <a:lnSpc>
                <a:spcPct val="85000"/>
              </a:lnSpc>
            </a:pPr>
            <a:r>
              <a:rPr lang="en-US" b="1" spc="-100" dirty="0">
                <a:solidFill>
                  <a:srgbClr val="0079C2"/>
                </a:solidFill>
                <a:latin typeface="Arial" panose="020B0604020202020204" pitchFamily="34" charset="0"/>
                <a:cs typeface="Arial" panose="020B0604020202020204" pitchFamily="34" charset="0"/>
              </a:rPr>
              <a:t>+</a:t>
            </a:r>
            <a:r>
              <a:rPr lang="en-US" sz="2800" b="1" spc="-100" dirty="0">
                <a:solidFill>
                  <a:srgbClr val="0079C2"/>
                </a:solidFill>
                <a:latin typeface="Arial" panose="020B0604020202020204" pitchFamily="34" charset="0"/>
                <a:cs typeface="Arial" panose="020B0604020202020204" pitchFamily="34" charset="0"/>
              </a:rPr>
              <a:t>131% utilization</a:t>
            </a:r>
          </a:p>
        </p:txBody>
      </p:sp>
      <p:sp>
        <p:nvSpPr>
          <p:cNvPr id="16" name="TextBox 15">
            <a:extLst>
              <a:ext uri="{FF2B5EF4-FFF2-40B4-BE49-F238E27FC236}">
                <a16:creationId xmlns:a16="http://schemas.microsoft.com/office/drawing/2014/main" id="{B45FE454-5D32-934C-9F05-56ECC450BE33}"/>
              </a:ext>
            </a:extLst>
          </p:cNvPr>
          <p:cNvSpPr txBox="1"/>
          <p:nvPr/>
        </p:nvSpPr>
        <p:spPr>
          <a:xfrm>
            <a:off x="480773" y="6314015"/>
            <a:ext cx="3815181" cy="276999"/>
          </a:xfrm>
          <a:prstGeom prst="rect">
            <a:avLst/>
          </a:prstGeom>
          <a:noFill/>
        </p:spPr>
        <p:txBody>
          <a:bodyPr wrap="square" rtlCol="0">
            <a:spAutoFit/>
          </a:bodyPr>
          <a:lstStyle/>
          <a:p>
            <a:pPr>
              <a:spcAft>
                <a:spcPts val="600"/>
              </a:spcAft>
              <a:buClr>
                <a:srgbClr val="0079C2"/>
              </a:buClr>
            </a:pPr>
            <a:r>
              <a:rPr lang="en-US" sz="1200" b="1" dirty="0">
                <a:solidFill>
                  <a:srgbClr val="0079C2"/>
                </a:solidFill>
                <a:latin typeface="Arial" panose="020B0604020202020204" pitchFamily="34" charset="0"/>
                <a:cs typeface="Arial" panose="020B0604020202020204" pitchFamily="34" charset="0"/>
              </a:rPr>
              <a:t>of health and wellness tools</a:t>
            </a:r>
            <a:r>
              <a:rPr lang="en-US" sz="1200" b="1" baseline="30000" dirty="0">
                <a:solidFill>
                  <a:srgbClr val="0079C2"/>
                </a:solidFill>
                <a:latin typeface="Arial" panose="020B0604020202020204" pitchFamily="34" charset="0"/>
                <a:cs typeface="Arial" panose="020B0604020202020204" pitchFamily="34" charset="0"/>
              </a:rPr>
              <a:t>1</a:t>
            </a:r>
          </a:p>
        </p:txBody>
      </p:sp>
      <p:sp>
        <p:nvSpPr>
          <p:cNvPr id="18" name="TextBox 17"/>
          <p:cNvSpPr txBox="1"/>
          <p:nvPr/>
        </p:nvSpPr>
        <p:spPr>
          <a:xfrm>
            <a:off x="480774" y="6543792"/>
            <a:ext cx="3301517" cy="276999"/>
          </a:xfrm>
          <a:prstGeom prst="rect">
            <a:avLst/>
          </a:prstGeom>
          <a:noFill/>
        </p:spPr>
        <p:txBody>
          <a:bodyPr wrap="square" rtlCol="0">
            <a:spAutoFit/>
          </a:bodyPr>
          <a:lstStyle/>
          <a:p>
            <a:r>
              <a:rPr lang="en-US" sz="1200" baseline="30000" dirty="0">
                <a:solidFill>
                  <a:schemeClr val="tx1">
                    <a:lumMod val="50000"/>
                    <a:lumOff val="50000"/>
                  </a:schemeClr>
                </a:solidFill>
              </a:rPr>
              <a:t>1</a:t>
            </a:r>
            <a:r>
              <a:rPr lang="en-US" sz="1200" dirty="0">
                <a:solidFill>
                  <a:schemeClr val="tx1">
                    <a:lumMod val="50000"/>
                    <a:lumOff val="50000"/>
                  </a:schemeClr>
                </a:solidFill>
              </a:rPr>
              <a:t>September 2020</a:t>
            </a:r>
          </a:p>
        </p:txBody>
      </p:sp>
      <p:sp>
        <p:nvSpPr>
          <p:cNvPr id="19" name="Rectangle 18">
            <a:extLst>
              <a:ext uri="{FF2B5EF4-FFF2-40B4-BE49-F238E27FC236}">
                <a16:creationId xmlns:a16="http://schemas.microsoft.com/office/drawing/2014/main" id="{464873B8-4879-4BBB-8336-91EE4525848A}"/>
              </a:ext>
            </a:extLst>
          </p:cNvPr>
          <p:cNvSpPr/>
          <p:nvPr/>
        </p:nvSpPr>
        <p:spPr>
          <a:xfrm>
            <a:off x="5691963" y="609600"/>
            <a:ext cx="1268818" cy="318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4A1BC4A5-B57C-45DA-9DBE-BFEFBC9391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4205" y="517451"/>
            <a:ext cx="942753" cy="40403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k object 16">
            <a:extLst>
              <a:ext uri="{FF2B5EF4-FFF2-40B4-BE49-F238E27FC236}">
                <a16:creationId xmlns:a16="http://schemas.microsoft.com/office/drawing/2014/main" id="{3B1DCFF6-C418-0D4B-BFA7-D2A4B93CAD26}"/>
              </a:ext>
            </a:extLst>
          </p:cNvPr>
          <p:cNvSpPr/>
          <p:nvPr/>
        </p:nvSpPr>
        <p:spPr>
          <a:xfrm>
            <a:off x="0" y="0"/>
            <a:ext cx="9144000" cy="6858000"/>
          </a:xfrm>
          <a:custGeom>
            <a:avLst/>
            <a:gdLst/>
            <a:ahLst/>
            <a:cxnLst/>
            <a:rect l="l" t="t" r="r" b="b"/>
            <a:pathLst>
              <a:path w="9144000" h="2000250">
                <a:moveTo>
                  <a:pt x="0" y="2000250"/>
                </a:moveTo>
                <a:lnTo>
                  <a:pt x="9144000" y="2000250"/>
                </a:lnTo>
                <a:lnTo>
                  <a:pt x="9144000" y="0"/>
                </a:lnTo>
                <a:lnTo>
                  <a:pt x="0" y="0"/>
                </a:lnTo>
                <a:lnTo>
                  <a:pt x="0" y="2000250"/>
                </a:lnTo>
                <a:close/>
              </a:path>
            </a:pathLst>
          </a:custGeom>
          <a:solidFill>
            <a:srgbClr val="F0F5F6"/>
          </a:solidFill>
        </p:spPr>
        <p:txBody>
          <a:bodyPr wrap="square" lIns="0" tIns="0" rIns="0" bIns="0" rtlCol="0"/>
          <a:lstStyle/>
          <a:p>
            <a:endParaRPr/>
          </a:p>
        </p:txBody>
      </p:sp>
      <p:sp>
        <p:nvSpPr>
          <p:cNvPr id="23" name="bk object 17">
            <a:extLst>
              <a:ext uri="{FF2B5EF4-FFF2-40B4-BE49-F238E27FC236}">
                <a16:creationId xmlns:a16="http://schemas.microsoft.com/office/drawing/2014/main" id="{FAD238E0-298C-B64A-91AA-485631167AEF}"/>
              </a:ext>
            </a:extLst>
          </p:cNvPr>
          <p:cNvSpPr/>
          <p:nvPr/>
        </p:nvSpPr>
        <p:spPr>
          <a:xfrm>
            <a:off x="0" y="2116184"/>
            <a:ext cx="9144000" cy="4741816"/>
          </a:xfrm>
          <a:prstGeom prst="rect">
            <a:avLst/>
          </a:prstGeom>
          <a:blipFill>
            <a:blip r:embed="rId3" cstate="print"/>
            <a:stretch>
              <a:fillRect l="-27865" t="-7204" r="-247" b="-24040"/>
            </a:stretch>
          </a:blipFill>
        </p:spPr>
        <p:txBody>
          <a:bodyPr wrap="square" lIns="0" tIns="0" rIns="0" bIns="0" rtlCol="0"/>
          <a:lstStyle/>
          <a:p>
            <a:endParaRPr/>
          </a:p>
        </p:txBody>
      </p:sp>
      <p:sp>
        <p:nvSpPr>
          <p:cNvPr id="6" name="object 6"/>
          <p:cNvSpPr txBox="1">
            <a:spLocks noGrp="1"/>
          </p:cNvSpPr>
          <p:nvPr>
            <p:ph type="sldNum" sz="quarter" idx="7"/>
          </p:nvPr>
        </p:nvSpPr>
        <p:spPr>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dirty="0"/>
              <a:t>8</a:t>
            </a:fld>
            <a:endParaRPr dirty="0"/>
          </a:p>
        </p:txBody>
      </p:sp>
      <p:sp>
        <p:nvSpPr>
          <p:cNvPr id="21" name="Rounded Rectangle 20">
            <a:extLst>
              <a:ext uri="{FF2B5EF4-FFF2-40B4-BE49-F238E27FC236}">
                <a16:creationId xmlns:a16="http://schemas.microsoft.com/office/drawing/2014/main" id="{7E2083B1-4CB4-774C-803D-1D457CF29C09}"/>
              </a:ext>
            </a:extLst>
          </p:cNvPr>
          <p:cNvSpPr/>
          <p:nvPr/>
        </p:nvSpPr>
        <p:spPr>
          <a:xfrm>
            <a:off x="580841" y="3000757"/>
            <a:ext cx="2627052" cy="734075"/>
          </a:xfrm>
          <a:prstGeom prst="roundRect">
            <a:avLst/>
          </a:prstGeom>
          <a:solidFill>
            <a:schemeClr val="bg1">
              <a:alpha val="92000"/>
            </a:schemeClr>
          </a:solidFill>
          <a:ln>
            <a:noFill/>
          </a:ln>
          <a:effectLst>
            <a:outerShdw blurRad="2667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02F1F0CA-3D8C-F143-A410-B90C8C254904}"/>
              </a:ext>
            </a:extLst>
          </p:cNvPr>
          <p:cNvSpPr/>
          <p:nvPr/>
        </p:nvSpPr>
        <p:spPr>
          <a:xfrm>
            <a:off x="580841" y="3853262"/>
            <a:ext cx="2627052" cy="734075"/>
          </a:xfrm>
          <a:prstGeom prst="roundRect">
            <a:avLst/>
          </a:prstGeom>
          <a:solidFill>
            <a:schemeClr val="bg1">
              <a:alpha val="92000"/>
            </a:schemeClr>
          </a:solidFill>
          <a:ln>
            <a:noFill/>
          </a:ln>
          <a:effectLst>
            <a:outerShdw blurRad="2667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3B30781F-6608-7845-A109-89543D84DCDD}"/>
              </a:ext>
            </a:extLst>
          </p:cNvPr>
          <p:cNvSpPr/>
          <p:nvPr/>
        </p:nvSpPr>
        <p:spPr>
          <a:xfrm>
            <a:off x="580841" y="4716452"/>
            <a:ext cx="2627052" cy="734075"/>
          </a:xfrm>
          <a:prstGeom prst="roundRect">
            <a:avLst/>
          </a:prstGeom>
          <a:solidFill>
            <a:schemeClr val="bg1">
              <a:alpha val="92000"/>
            </a:schemeClr>
          </a:solidFill>
          <a:ln>
            <a:noFill/>
          </a:ln>
          <a:effectLst>
            <a:outerShdw blurRad="2667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451E5EA-CF8D-4942-BD90-C00C186EA12C}"/>
              </a:ext>
            </a:extLst>
          </p:cNvPr>
          <p:cNvSpPr/>
          <p:nvPr/>
        </p:nvSpPr>
        <p:spPr>
          <a:xfrm>
            <a:off x="736209" y="3149164"/>
            <a:ext cx="2263778" cy="461665"/>
          </a:xfrm>
          <a:prstGeom prst="rect">
            <a:avLst/>
          </a:prstGeom>
        </p:spPr>
        <p:txBody>
          <a:bodyPr wrap="square">
            <a:spAutoFit/>
          </a:bodyPr>
          <a:lstStyle/>
          <a:p>
            <a:pPr lvl="0">
              <a:spcAft>
                <a:spcPts val="600"/>
              </a:spcAft>
              <a:buClr>
                <a:srgbClr val="E2EBEC"/>
              </a:buClr>
            </a:pPr>
            <a:r>
              <a:rPr lang="en-US" sz="1200" b="1" dirty="0">
                <a:solidFill>
                  <a:srgbClr val="005097"/>
                </a:solidFill>
                <a:latin typeface="Arial" panose="020B0604020202020204" pitchFamily="34" charset="0"/>
                <a:cs typeface="Arial" panose="020B0604020202020204" pitchFamily="34" charset="0"/>
              </a:rPr>
              <a:t>Simplify your health care with intuitive digital tools.</a:t>
            </a:r>
          </a:p>
        </p:txBody>
      </p:sp>
      <p:sp>
        <p:nvSpPr>
          <p:cNvPr id="27" name="Rectangle 26">
            <a:extLst>
              <a:ext uri="{FF2B5EF4-FFF2-40B4-BE49-F238E27FC236}">
                <a16:creationId xmlns:a16="http://schemas.microsoft.com/office/drawing/2014/main" id="{0D6D7306-B8C6-864A-AD04-F02FD8D23894}"/>
              </a:ext>
            </a:extLst>
          </p:cNvPr>
          <p:cNvSpPr/>
          <p:nvPr/>
        </p:nvSpPr>
        <p:spPr>
          <a:xfrm>
            <a:off x="736210" y="3927906"/>
            <a:ext cx="2263778" cy="646331"/>
          </a:xfrm>
          <a:prstGeom prst="rect">
            <a:avLst/>
          </a:prstGeom>
        </p:spPr>
        <p:txBody>
          <a:bodyPr wrap="square">
            <a:spAutoFit/>
          </a:bodyPr>
          <a:lstStyle/>
          <a:p>
            <a:pPr lvl="0">
              <a:spcAft>
                <a:spcPts val="600"/>
              </a:spcAft>
              <a:buClr>
                <a:srgbClr val="E2EBEC"/>
              </a:buClr>
            </a:pPr>
            <a:r>
              <a:rPr lang="en-US" sz="1200" b="1" dirty="0">
                <a:solidFill>
                  <a:srgbClr val="005097"/>
                </a:solidFill>
                <a:latin typeface="Arial" panose="020B0604020202020204" pitchFamily="34" charset="0"/>
                <a:cs typeface="Arial" panose="020B0604020202020204" pitchFamily="34" charset="0"/>
              </a:rPr>
              <a:t>Receive hands-free help from the Empire Skill with Alexa.</a:t>
            </a:r>
          </a:p>
        </p:txBody>
      </p:sp>
      <p:sp>
        <p:nvSpPr>
          <p:cNvPr id="28" name="Rectangle 27">
            <a:extLst>
              <a:ext uri="{FF2B5EF4-FFF2-40B4-BE49-F238E27FC236}">
                <a16:creationId xmlns:a16="http://schemas.microsoft.com/office/drawing/2014/main" id="{A1628F4E-5780-D146-9F8A-47DF3909BA71}"/>
              </a:ext>
            </a:extLst>
          </p:cNvPr>
          <p:cNvSpPr/>
          <p:nvPr/>
        </p:nvSpPr>
        <p:spPr>
          <a:xfrm>
            <a:off x="736209" y="4852244"/>
            <a:ext cx="2263778" cy="461665"/>
          </a:xfrm>
          <a:prstGeom prst="rect">
            <a:avLst/>
          </a:prstGeom>
        </p:spPr>
        <p:txBody>
          <a:bodyPr wrap="square">
            <a:spAutoFit/>
          </a:bodyPr>
          <a:lstStyle/>
          <a:p>
            <a:pPr lvl="0">
              <a:spcAft>
                <a:spcPts val="600"/>
              </a:spcAft>
              <a:buClr>
                <a:srgbClr val="E2EBEC"/>
              </a:buClr>
            </a:pPr>
            <a:r>
              <a:rPr lang="en-US" sz="1200" b="1" dirty="0">
                <a:solidFill>
                  <a:srgbClr val="005097"/>
                </a:solidFill>
                <a:latin typeface="Arial" panose="020B0604020202020204" pitchFamily="34" charset="0"/>
                <a:cs typeface="Arial" panose="020B0604020202020204" pitchFamily="34" charset="0"/>
              </a:rPr>
              <a:t>Talk to a real person by call, text, or interactive chat.</a:t>
            </a:r>
          </a:p>
        </p:txBody>
      </p:sp>
      <p:sp>
        <p:nvSpPr>
          <p:cNvPr id="24" name="TextBox 23">
            <a:extLst>
              <a:ext uri="{FF2B5EF4-FFF2-40B4-BE49-F238E27FC236}">
                <a16:creationId xmlns:a16="http://schemas.microsoft.com/office/drawing/2014/main" id="{F70F1A13-9E82-0A45-8A1A-47906DC6FC9E}"/>
              </a:ext>
            </a:extLst>
          </p:cNvPr>
          <p:cNvSpPr txBox="1"/>
          <p:nvPr/>
        </p:nvSpPr>
        <p:spPr>
          <a:xfrm>
            <a:off x="475911" y="314208"/>
            <a:ext cx="6454278" cy="1034129"/>
          </a:xfrm>
          <a:prstGeom prst="rect">
            <a:avLst/>
          </a:prstGeom>
          <a:noFill/>
        </p:spPr>
        <p:txBody>
          <a:bodyPr wrap="square" rtlCol="0">
            <a:spAutoFit/>
          </a:bodyPr>
          <a:lstStyle/>
          <a:p>
            <a:pPr>
              <a:lnSpc>
                <a:spcPct val="85000"/>
              </a:lnSpc>
            </a:pPr>
            <a:r>
              <a:rPr lang="en-US" sz="3600" b="1" spc="-100" dirty="0">
                <a:solidFill>
                  <a:srgbClr val="0179C2"/>
                </a:solidFill>
                <a:latin typeface="Arial" panose="020B0604020202020204" pitchFamily="34" charset="0"/>
                <a:cs typeface="Arial" panose="020B0604020202020204" pitchFamily="34" charset="0"/>
              </a:rPr>
              <a:t>A simple, unified experience, no matter how you connect</a:t>
            </a:r>
          </a:p>
        </p:txBody>
      </p:sp>
      <p:sp>
        <p:nvSpPr>
          <p:cNvPr id="29" name="TextBox 28">
            <a:extLst>
              <a:ext uri="{FF2B5EF4-FFF2-40B4-BE49-F238E27FC236}">
                <a16:creationId xmlns:a16="http://schemas.microsoft.com/office/drawing/2014/main" id="{B3541F5A-5CB1-D142-8D03-0667A620EA9F}"/>
              </a:ext>
            </a:extLst>
          </p:cNvPr>
          <p:cNvSpPr txBox="1"/>
          <p:nvPr/>
        </p:nvSpPr>
        <p:spPr>
          <a:xfrm>
            <a:off x="475911" y="1245466"/>
            <a:ext cx="7442902" cy="584775"/>
          </a:xfrm>
          <a:prstGeom prst="rect">
            <a:avLst/>
          </a:prstGeom>
          <a:noFill/>
        </p:spPr>
        <p:txBody>
          <a:bodyPr wrap="square" rtlCol="0">
            <a:spAutoFit/>
          </a:bodyPr>
          <a:lstStyle/>
          <a:p>
            <a:r>
              <a:rPr lang="en-US" sz="1600" b="1" spc="-40" dirty="0">
                <a:solidFill>
                  <a:srgbClr val="0079C2"/>
                </a:solidFill>
                <a:latin typeface="Arial" panose="020B0604020202020204" pitchFamily="34" charset="0"/>
                <a:cs typeface="Arial" panose="020B0604020202020204" pitchFamily="34" charset="0"/>
              </a:rPr>
              <a:t>However members reach out, Empire connects them to better health in ways that fit their lives — all powered by Sydney.</a:t>
            </a:r>
          </a:p>
        </p:txBody>
      </p:sp>
      <p:sp>
        <p:nvSpPr>
          <p:cNvPr id="20" name="Rounded Rectangle 19">
            <a:extLst>
              <a:ext uri="{FF2B5EF4-FFF2-40B4-BE49-F238E27FC236}">
                <a16:creationId xmlns:a16="http://schemas.microsoft.com/office/drawing/2014/main" id="{BCE0C194-8C33-FD41-9112-26A5C02E6ED7}"/>
              </a:ext>
            </a:extLst>
          </p:cNvPr>
          <p:cNvSpPr/>
          <p:nvPr/>
        </p:nvSpPr>
        <p:spPr>
          <a:xfrm>
            <a:off x="6495197" y="4692305"/>
            <a:ext cx="2236565" cy="1851487"/>
          </a:xfrm>
          <a:prstGeom prst="roundRect">
            <a:avLst>
              <a:gd name="adj" fmla="val 8934"/>
            </a:avLst>
          </a:prstGeom>
          <a:solidFill>
            <a:schemeClr val="bg1"/>
          </a:solidFill>
          <a:ln>
            <a:noFill/>
          </a:ln>
          <a:effectLst>
            <a:outerShdw blurRad="2667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3740D02-E23E-2C4D-BB02-9226D6A95DD3}"/>
              </a:ext>
            </a:extLst>
          </p:cNvPr>
          <p:cNvSpPr/>
          <p:nvPr/>
        </p:nvSpPr>
        <p:spPr>
          <a:xfrm>
            <a:off x="6576756" y="4665746"/>
            <a:ext cx="2110972" cy="584775"/>
          </a:xfrm>
          <a:prstGeom prst="rect">
            <a:avLst/>
          </a:prstGeom>
        </p:spPr>
        <p:txBody>
          <a:bodyPr wrap="square">
            <a:spAutoFit/>
          </a:bodyPr>
          <a:lstStyle/>
          <a:p>
            <a:pPr lvl="0">
              <a:spcAft>
                <a:spcPts val="600"/>
              </a:spcAft>
              <a:buClr>
                <a:srgbClr val="E2EBEC"/>
              </a:buClr>
            </a:pPr>
            <a:r>
              <a:rPr lang="en-US" sz="1600" b="1" dirty="0">
                <a:solidFill>
                  <a:srgbClr val="0079C2"/>
                </a:solidFill>
                <a:latin typeface="Arial" panose="020B0604020202020204" pitchFamily="34" charset="0"/>
                <a:cs typeface="Arial" panose="020B0604020202020204" pitchFamily="34" charset="0"/>
              </a:rPr>
              <a:t>Nearly </a:t>
            </a:r>
            <a:r>
              <a:rPr lang="en-US" sz="3200" b="1" dirty="0">
                <a:solidFill>
                  <a:srgbClr val="0079C2"/>
                </a:solidFill>
                <a:latin typeface="Arial" panose="020B0604020202020204" pitchFamily="34" charset="0"/>
                <a:cs typeface="Arial" panose="020B0604020202020204" pitchFamily="34" charset="0"/>
              </a:rPr>
              <a:t>60%</a:t>
            </a:r>
            <a:endParaRPr lang="en-US" b="1" dirty="0">
              <a:solidFill>
                <a:srgbClr val="0079C2"/>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5BE54685-2C22-544A-977B-ED00C796922E}"/>
              </a:ext>
            </a:extLst>
          </p:cNvPr>
          <p:cNvSpPr/>
          <p:nvPr/>
        </p:nvSpPr>
        <p:spPr>
          <a:xfrm>
            <a:off x="6576756" y="5113794"/>
            <a:ext cx="2006787" cy="1323439"/>
          </a:xfrm>
          <a:prstGeom prst="rect">
            <a:avLst/>
          </a:prstGeom>
        </p:spPr>
        <p:txBody>
          <a:bodyPr wrap="square">
            <a:spAutoFit/>
          </a:bodyPr>
          <a:lstStyle/>
          <a:p>
            <a:pPr>
              <a:spcAft>
                <a:spcPts val="600"/>
              </a:spcAft>
              <a:buClr>
                <a:srgbClr val="E2EBEC"/>
              </a:buClr>
            </a:pPr>
            <a:r>
              <a:rPr lang="en-US" sz="1600" b="1" dirty="0">
                <a:solidFill>
                  <a:srgbClr val="0179C2"/>
                </a:solidFill>
                <a:latin typeface="Arial" panose="020B0604020202020204" pitchFamily="34" charset="0"/>
                <a:cs typeface="Arial" panose="020B0604020202020204" pitchFamily="34" charset="0"/>
              </a:rPr>
              <a:t>more digital  interactions </a:t>
            </a:r>
            <a:r>
              <a:rPr lang="en-US" sz="1600" b="1" dirty="0">
                <a:solidFill>
                  <a:srgbClr val="31383C"/>
                </a:solidFill>
                <a:latin typeface="Arial" panose="020B0604020202020204" pitchFamily="34" charset="0"/>
                <a:cs typeface="Arial" panose="020B0604020202020204" pitchFamily="34" charset="0"/>
              </a:rPr>
              <a:t>than phone calls as a result of the digital ecosystem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bk object 16">
            <a:extLst>
              <a:ext uri="{FF2B5EF4-FFF2-40B4-BE49-F238E27FC236}">
                <a16:creationId xmlns:a16="http://schemas.microsoft.com/office/drawing/2014/main" id="{29C364F8-0ADF-9842-A862-AB9293E2E3B9}"/>
              </a:ext>
            </a:extLst>
          </p:cNvPr>
          <p:cNvSpPr/>
          <p:nvPr/>
        </p:nvSpPr>
        <p:spPr>
          <a:xfrm>
            <a:off x="0" y="0"/>
            <a:ext cx="9144000" cy="6857999"/>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F0F5F6"/>
          </a:solidFill>
        </p:spPr>
        <p:txBody>
          <a:bodyPr wrap="square" lIns="0" tIns="0" rIns="0" bIns="0" rtlCol="0"/>
          <a:lstStyle/>
          <a:p>
            <a:endParaRPr/>
          </a:p>
        </p:txBody>
      </p:sp>
      <p:sp>
        <p:nvSpPr>
          <p:cNvPr id="51" name="TextBox 50">
            <a:extLst>
              <a:ext uri="{FF2B5EF4-FFF2-40B4-BE49-F238E27FC236}">
                <a16:creationId xmlns:a16="http://schemas.microsoft.com/office/drawing/2014/main" id="{7BB61CB7-0055-4947-871D-0F40984D7B80}"/>
              </a:ext>
            </a:extLst>
          </p:cNvPr>
          <p:cNvSpPr txBox="1"/>
          <p:nvPr/>
        </p:nvSpPr>
        <p:spPr>
          <a:xfrm>
            <a:off x="562262" y="354496"/>
            <a:ext cx="8581737" cy="1034129"/>
          </a:xfrm>
          <a:prstGeom prst="rect">
            <a:avLst/>
          </a:prstGeom>
          <a:noFill/>
        </p:spPr>
        <p:txBody>
          <a:bodyPr wrap="square" rtlCol="0">
            <a:spAutoFit/>
          </a:bodyPr>
          <a:lstStyle/>
          <a:p>
            <a:pPr lvl="0">
              <a:lnSpc>
                <a:spcPct val="85000"/>
              </a:lnSpc>
            </a:pPr>
            <a:r>
              <a:rPr lang="en-US" sz="3600" b="1" spc="-100" dirty="0">
                <a:solidFill>
                  <a:srgbClr val="31383C"/>
                </a:solidFill>
                <a:latin typeface="Arial" panose="020B0604020202020204" pitchFamily="34" charset="0"/>
                <a:cs typeface="Arial" panose="020B0604020202020204" pitchFamily="34" charset="0"/>
              </a:rPr>
              <a:t>A cohesive, constantly</a:t>
            </a:r>
          </a:p>
          <a:p>
            <a:pPr lvl="0">
              <a:lnSpc>
                <a:spcPct val="85000"/>
              </a:lnSpc>
            </a:pPr>
            <a:r>
              <a:rPr lang="en-US" sz="3600" b="1" spc="-150" dirty="0">
                <a:solidFill>
                  <a:srgbClr val="0079C2"/>
                </a:solidFill>
                <a:latin typeface="Arial" panose="020B0604020202020204" pitchFamily="34" charset="0"/>
                <a:cs typeface="Arial" panose="020B0604020202020204" pitchFamily="34" charset="0"/>
              </a:rPr>
              <a:t>evolving platform</a:t>
            </a:r>
          </a:p>
        </p:txBody>
      </p:sp>
      <p:sp>
        <p:nvSpPr>
          <p:cNvPr id="52" name="TextBox 51">
            <a:extLst>
              <a:ext uri="{FF2B5EF4-FFF2-40B4-BE49-F238E27FC236}">
                <a16:creationId xmlns:a16="http://schemas.microsoft.com/office/drawing/2014/main" id="{CBC71998-B463-4F48-8606-CBA560BB1AF4}"/>
              </a:ext>
            </a:extLst>
          </p:cNvPr>
          <p:cNvSpPr txBox="1"/>
          <p:nvPr/>
        </p:nvSpPr>
        <p:spPr>
          <a:xfrm>
            <a:off x="562262" y="1351026"/>
            <a:ext cx="8025303" cy="461665"/>
          </a:xfrm>
          <a:prstGeom prst="rect">
            <a:avLst/>
          </a:prstGeom>
          <a:noFill/>
        </p:spPr>
        <p:txBody>
          <a:bodyPr wrap="square" rtlCol="0">
            <a:spAutoFit/>
          </a:bodyPr>
          <a:lstStyle/>
          <a:p>
            <a:pPr>
              <a:spcAft>
                <a:spcPts val="600"/>
              </a:spcAft>
            </a:pPr>
            <a:r>
              <a:rPr lang="en-US" sz="1200" spc="-10" dirty="0">
                <a:solidFill>
                  <a:srgbClr val="31383C"/>
                </a:solidFill>
                <a:latin typeface="Arial" panose="020B0604020202020204" pitchFamily="34" charset="0"/>
                <a:cs typeface="Arial" panose="020B0604020202020204" pitchFamily="34" charset="0"/>
              </a:rPr>
              <a:t>With our platform comes a </a:t>
            </a:r>
            <a:r>
              <a:rPr lang="en-US" sz="1200" b="1" spc="-10" dirty="0">
                <a:solidFill>
                  <a:srgbClr val="31383C"/>
                </a:solidFill>
                <a:latin typeface="Arial" panose="020B0604020202020204" pitchFamily="34" charset="0"/>
                <a:cs typeface="Arial" panose="020B0604020202020204" pitchFamily="34" charset="0"/>
              </a:rPr>
              <a:t>fully integrated </a:t>
            </a:r>
            <a:r>
              <a:rPr lang="en-US" sz="1200" spc="-10" dirty="0">
                <a:solidFill>
                  <a:srgbClr val="31383C"/>
                </a:solidFill>
                <a:latin typeface="Arial" panose="020B0604020202020204" pitchFamily="34" charset="0"/>
                <a:cs typeface="Arial" panose="020B0604020202020204" pitchFamily="34" charset="0"/>
              </a:rPr>
              <a:t>ecosystem that connects every point of interaction for every stakeholder —transforming the industry’s largest collection of health data into engagement-building insights and better outcomes.</a:t>
            </a:r>
          </a:p>
        </p:txBody>
      </p:sp>
      <p:sp>
        <p:nvSpPr>
          <p:cNvPr id="5" name="object 187">
            <a:extLst>
              <a:ext uri="{FF2B5EF4-FFF2-40B4-BE49-F238E27FC236}">
                <a16:creationId xmlns:a16="http://schemas.microsoft.com/office/drawing/2014/main" id="{278BBBCB-8163-714D-AA65-B824314DAF6F}"/>
              </a:ext>
            </a:extLst>
          </p:cNvPr>
          <p:cNvSpPr txBox="1">
            <a:spLocks noGrp="1"/>
          </p:cNvSpPr>
          <p:nvPr>
            <p:ph type="sldNum" sz="quarter" idx="7"/>
          </p:nvPr>
        </p:nvSpPr>
        <p:spPr>
          <a:xfrm>
            <a:off x="8820150" y="6543792"/>
            <a:ext cx="175259" cy="125095"/>
          </a:xfrm>
          <a:prstGeom prst="rect">
            <a:avLst/>
          </a:prstGeom>
        </p:spPr>
        <p:txBody>
          <a:bodyPr vert="horz" wrap="square" lIns="0" tIns="3810" rIns="0" bIns="0" rtlCol="0">
            <a:spAutoFit/>
          </a:bodyPr>
          <a:lstStyle/>
          <a:p>
            <a:pPr marL="38100">
              <a:lnSpc>
                <a:spcPct val="100000"/>
              </a:lnSpc>
              <a:spcBef>
                <a:spcPts val="30"/>
              </a:spcBef>
            </a:pPr>
            <a:fld id="{81D60167-4931-47E6-BA6A-407CBD079E47}" type="slidenum">
              <a:rPr dirty="0"/>
              <a:t>9</a:t>
            </a:fld>
            <a:endParaRPr dirty="0"/>
          </a:p>
        </p:txBody>
      </p:sp>
      <p:sp>
        <p:nvSpPr>
          <p:cNvPr id="48" name="Rectangle 47">
            <a:extLst>
              <a:ext uri="{FF2B5EF4-FFF2-40B4-BE49-F238E27FC236}">
                <a16:creationId xmlns:a16="http://schemas.microsoft.com/office/drawing/2014/main" id="{9905EA12-42BB-384D-BF29-3BB9BCD33A1E}"/>
              </a:ext>
            </a:extLst>
          </p:cNvPr>
          <p:cNvSpPr/>
          <p:nvPr/>
        </p:nvSpPr>
        <p:spPr>
          <a:xfrm>
            <a:off x="565614" y="1846963"/>
            <a:ext cx="5404880" cy="461665"/>
          </a:xfrm>
          <a:prstGeom prst="rect">
            <a:avLst/>
          </a:prstGeom>
        </p:spPr>
        <p:txBody>
          <a:bodyPr wrap="square">
            <a:spAutoFit/>
          </a:bodyPr>
          <a:lstStyle/>
          <a:p>
            <a:pPr marL="231775" lvl="0" indent="-231775">
              <a:spcAft>
                <a:spcPts val="600"/>
              </a:spcAft>
              <a:buClr>
                <a:srgbClr val="0079C2"/>
              </a:buClr>
              <a:buFont typeface="System Font Regular"/>
              <a:buChar char="›"/>
            </a:pPr>
            <a:r>
              <a:rPr lang="en-US" sz="1200" dirty="0">
                <a:solidFill>
                  <a:srgbClr val="31383C"/>
                </a:solidFill>
                <a:latin typeface="Arial" panose="020B0604020202020204" pitchFamily="34" charset="0"/>
                <a:cs typeface="Arial" panose="020B0604020202020204" pitchFamily="34" charset="0"/>
              </a:rPr>
              <a:t>As technology changes and grows, it is integrated into Anthem’s strategy and continues to meet the evolving needs of members.</a:t>
            </a:r>
          </a:p>
        </p:txBody>
      </p:sp>
      <p:sp>
        <p:nvSpPr>
          <p:cNvPr id="46" name="Oval 45">
            <a:extLst>
              <a:ext uri="{FF2B5EF4-FFF2-40B4-BE49-F238E27FC236}">
                <a16:creationId xmlns:a16="http://schemas.microsoft.com/office/drawing/2014/main" id="{C61F56C3-DB03-654D-A2BF-7A3FD421FB9E}"/>
              </a:ext>
            </a:extLst>
          </p:cNvPr>
          <p:cNvSpPr/>
          <p:nvPr/>
        </p:nvSpPr>
        <p:spPr>
          <a:xfrm>
            <a:off x="2701636" y="2881747"/>
            <a:ext cx="3532908" cy="3532908"/>
          </a:xfrm>
          <a:prstGeom prst="ellipse">
            <a:avLst/>
          </a:prstGeom>
          <a:noFill/>
          <a:ln w="228600">
            <a:solidFill>
              <a:srgbClr val="B9DF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flywheel-circle.png" descr="flywheel-circle.png">
            <a:extLst>
              <a:ext uri="{FF2B5EF4-FFF2-40B4-BE49-F238E27FC236}">
                <a16:creationId xmlns:a16="http://schemas.microsoft.com/office/drawing/2014/main" id="{AFBDF7C6-DF58-8B4C-A202-7A06E49C15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86546" y="3428999"/>
            <a:ext cx="2579884" cy="2445327"/>
          </a:xfrm>
          <a:prstGeom prst="ellipse">
            <a:avLst/>
          </a:prstGeom>
          <a:ln w="12700">
            <a:miter lim="400000"/>
          </a:ln>
        </p:spPr>
      </p:pic>
      <p:sp>
        <p:nvSpPr>
          <p:cNvPr id="53" name="TextBox 52">
            <a:extLst>
              <a:ext uri="{FF2B5EF4-FFF2-40B4-BE49-F238E27FC236}">
                <a16:creationId xmlns:a16="http://schemas.microsoft.com/office/drawing/2014/main" id="{3A2B62F0-A327-B54E-8DFE-0524F9345D75}"/>
              </a:ext>
            </a:extLst>
          </p:cNvPr>
          <p:cNvSpPr txBox="1"/>
          <p:nvPr/>
        </p:nvSpPr>
        <p:spPr>
          <a:xfrm>
            <a:off x="4308681" y="3488085"/>
            <a:ext cx="319819" cy="132939"/>
          </a:xfrm>
          <a:prstGeom prst="rect">
            <a:avLst/>
          </a:prstGeom>
          <a:solidFill>
            <a:srgbClr val="F1F5F7"/>
          </a:solidFill>
        </p:spPr>
        <p:txBody>
          <a:bodyPr wrap="square" lIns="0" tIns="0" rIns="0" bIns="0" rtlCol="0">
            <a:spAutoFit/>
          </a:bodyPr>
          <a:lstStyle/>
          <a:p>
            <a:r>
              <a:rPr lang="en-US" sz="900" dirty="0">
                <a:solidFill>
                  <a:schemeClr val="bg1">
                    <a:lumMod val="65000"/>
                  </a:schemeClr>
                </a:solidFill>
                <a:latin typeface="Arial" panose="020B0604020202020204" pitchFamily="34" charset="0"/>
                <a:cs typeface="Arial" panose="020B0604020202020204" pitchFamily="34" charset="0"/>
              </a:rPr>
              <a:t>DATA</a:t>
            </a:r>
          </a:p>
        </p:txBody>
      </p:sp>
      <p:sp>
        <p:nvSpPr>
          <p:cNvPr id="54" name="TextBox 53">
            <a:extLst>
              <a:ext uri="{FF2B5EF4-FFF2-40B4-BE49-F238E27FC236}">
                <a16:creationId xmlns:a16="http://schemas.microsoft.com/office/drawing/2014/main" id="{8B5813E7-FE25-9E4D-9CCA-0AE555DB7128}"/>
              </a:ext>
            </a:extLst>
          </p:cNvPr>
          <p:cNvSpPr txBox="1"/>
          <p:nvPr/>
        </p:nvSpPr>
        <p:spPr>
          <a:xfrm rot="5400000">
            <a:off x="5290388" y="4582094"/>
            <a:ext cx="557271" cy="132939"/>
          </a:xfrm>
          <a:prstGeom prst="rect">
            <a:avLst/>
          </a:prstGeom>
          <a:solidFill>
            <a:srgbClr val="F1F5F7"/>
          </a:solidFill>
        </p:spPr>
        <p:txBody>
          <a:bodyPr wrap="square" lIns="0" tIns="0" rIns="0" bIns="0" rtlCol="0">
            <a:spAutoFit/>
          </a:bodyPr>
          <a:lstStyle/>
          <a:p>
            <a:r>
              <a:rPr lang="en-US" sz="900" dirty="0">
                <a:solidFill>
                  <a:schemeClr val="bg1">
                    <a:lumMod val="65000"/>
                  </a:schemeClr>
                </a:solidFill>
                <a:latin typeface="Arial" panose="020B0604020202020204" pitchFamily="34" charset="0"/>
                <a:cs typeface="Arial" panose="020B0604020202020204" pitchFamily="34" charset="0"/>
              </a:rPr>
              <a:t>INSIGHTS</a:t>
            </a:r>
          </a:p>
        </p:txBody>
      </p:sp>
      <p:sp>
        <p:nvSpPr>
          <p:cNvPr id="55" name="TextBox 54">
            <a:extLst>
              <a:ext uri="{FF2B5EF4-FFF2-40B4-BE49-F238E27FC236}">
                <a16:creationId xmlns:a16="http://schemas.microsoft.com/office/drawing/2014/main" id="{7518AC81-D7A4-1941-83E2-30C3E469C9AB}"/>
              </a:ext>
            </a:extLst>
          </p:cNvPr>
          <p:cNvSpPr txBox="1"/>
          <p:nvPr/>
        </p:nvSpPr>
        <p:spPr>
          <a:xfrm>
            <a:off x="4260489" y="5706849"/>
            <a:ext cx="508310" cy="132939"/>
          </a:xfrm>
          <a:prstGeom prst="rect">
            <a:avLst/>
          </a:prstGeom>
          <a:solidFill>
            <a:srgbClr val="F1F5F7"/>
          </a:solidFill>
        </p:spPr>
        <p:txBody>
          <a:bodyPr wrap="square" lIns="0" tIns="0" rIns="0" bIns="0" rtlCol="0">
            <a:spAutoFit/>
          </a:bodyPr>
          <a:lstStyle/>
          <a:p>
            <a:r>
              <a:rPr lang="en-US" sz="900" dirty="0">
                <a:solidFill>
                  <a:schemeClr val="bg1">
                    <a:lumMod val="65000"/>
                  </a:schemeClr>
                </a:solidFill>
                <a:latin typeface="Arial" panose="020B0604020202020204" pitchFamily="34" charset="0"/>
                <a:cs typeface="Arial" panose="020B0604020202020204" pitchFamily="34" charset="0"/>
              </a:rPr>
              <a:t>ACTIONS</a:t>
            </a:r>
            <a:endParaRPr lang="en-US" sz="1200" dirty="0">
              <a:solidFill>
                <a:schemeClr val="bg1">
                  <a:lumMod val="65000"/>
                </a:schemeClr>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FD5DFA2E-AA4F-F341-9468-DDCABB4FE7A0}"/>
              </a:ext>
            </a:extLst>
          </p:cNvPr>
          <p:cNvSpPr txBox="1"/>
          <p:nvPr/>
        </p:nvSpPr>
        <p:spPr>
          <a:xfrm rot="16200000">
            <a:off x="3051107" y="4538352"/>
            <a:ext cx="678767" cy="132939"/>
          </a:xfrm>
          <a:prstGeom prst="rect">
            <a:avLst/>
          </a:prstGeom>
          <a:solidFill>
            <a:srgbClr val="F1F5F7"/>
          </a:solidFill>
        </p:spPr>
        <p:txBody>
          <a:bodyPr wrap="square" lIns="0" tIns="0" rIns="0" bIns="0" rtlCol="0">
            <a:spAutoFit/>
          </a:bodyPr>
          <a:lstStyle/>
          <a:p>
            <a:r>
              <a:rPr lang="en-US" sz="900" dirty="0">
                <a:solidFill>
                  <a:schemeClr val="bg1">
                    <a:lumMod val="65000"/>
                  </a:schemeClr>
                </a:solidFill>
                <a:latin typeface="Arial" panose="020B0604020202020204" pitchFamily="34" charset="0"/>
                <a:cs typeface="Arial" panose="020B0604020202020204" pitchFamily="34" charset="0"/>
              </a:rPr>
              <a:t>LEARNINGS</a:t>
            </a:r>
          </a:p>
        </p:txBody>
      </p:sp>
      <p:sp>
        <p:nvSpPr>
          <p:cNvPr id="57" name="Anthem…">
            <a:extLst>
              <a:ext uri="{FF2B5EF4-FFF2-40B4-BE49-F238E27FC236}">
                <a16:creationId xmlns:a16="http://schemas.microsoft.com/office/drawing/2014/main" id="{F62964A9-EB6A-8643-9496-BCB5781B46E0}"/>
              </a:ext>
            </a:extLst>
          </p:cNvPr>
          <p:cNvSpPr txBox="1"/>
          <p:nvPr/>
        </p:nvSpPr>
        <p:spPr>
          <a:xfrm>
            <a:off x="3581899" y="4061159"/>
            <a:ext cx="1762908" cy="110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1" indent="0" algn="ctr" defTabSz="2438338" rtl="0" eaLnBrk="1" fontAlgn="auto" latinLnBrk="0" hangingPunct="0">
              <a:lnSpc>
                <a:spcPct val="100000"/>
              </a:lnSpc>
              <a:spcBef>
                <a:spcPts val="0"/>
              </a:spcBef>
              <a:spcAft>
                <a:spcPts val="0"/>
              </a:spcAft>
              <a:buClrTx/>
              <a:buSzTx/>
              <a:buFontTx/>
              <a:buNone/>
              <a:tabLst/>
              <a:defRPr sz="3200" b="1" spc="-64"/>
            </a:pPr>
            <a:r>
              <a:rPr kumimoji="0" lang="en-US" sz="2400" b="1" i="0" u="none" strike="noStrike" kern="0" cap="none" spc="-64" normalizeH="0" baseline="0" noProof="0" dirty="0">
                <a:ln>
                  <a:noFill/>
                </a:ln>
                <a:solidFill>
                  <a:srgbClr val="000000"/>
                </a:solidFill>
                <a:effectLst/>
                <a:uLnTx/>
                <a:uFillTx/>
                <a:latin typeface="Arial" panose="020B0604020202020204" pitchFamily="34" charset="0"/>
                <a:ea typeface="Open Sans"/>
                <a:cs typeface="Arial" panose="020B0604020202020204" pitchFamily="34" charset="0"/>
                <a:sym typeface="Open Sans"/>
              </a:rPr>
              <a:t>Empire</a:t>
            </a:r>
            <a:endParaRPr kumimoji="0" sz="2400" b="1" i="0" u="none" strike="noStrike" kern="0" cap="none" spc="-64" normalizeH="0" baseline="0" noProof="0" dirty="0">
              <a:ln>
                <a:noFill/>
              </a:ln>
              <a:solidFill>
                <a:srgbClr val="000000"/>
              </a:solidFill>
              <a:effectLst/>
              <a:uLnTx/>
              <a:uFillTx/>
              <a:latin typeface="Arial" panose="020B0604020202020204" pitchFamily="34" charset="0"/>
              <a:ea typeface="Open Sans"/>
              <a:cs typeface="Arial" panose="020B0604020202020204" pitchFamily="34" charset="0"/>
              <a:sym typeface="Open Sans"/>
            </a:endParaRPr>
          </a:p>
          <a:p>
            <a:pPr marL="0" marR="0" lvl="1" indent="0" algn="ctr" defTabSz="2438338" rtl="0" eaLnBrk="1" fontAlgn="auto" latinLnBrk="0" hangingPunct="0">
              <a:lnSpc>
                <a:spcPct val="100000"/>
              </a:lnSpc>
              <a:spcBef>
                <a:spcPts val="0"/>
              </a:spcBef>
              <a:spcAft>
                <a:spcPts val="0"/>
              </a:spcAft>
              <a:buClrTx/>
              <a:buSzTx/>
              <a:buFontTx/>
              <a:buNone/>
              <a:tabLst/>
              <a:defRPr sz="3200" b="1" spc="-64"/>
            </a:pPr>
            <a:r>
              <a:rPr kumimoji="0" sz="2400" b="1" i="0" u="none" strike="noStrike" kern="0" cap="none" spc="-64" normalizeH="0" baseline="0" noProof="0" dirty="0">
                <a:ln>
                  <a:noFill/>
                </a:ln>
                <a:solidFill>
                  <a:srgbClr val="000000"/>
                </a:solidFill>
                <a:effectLst/>
                <a:uLnTx/>
                <a:uFillTx/>
                <a:latin typeface="Arial" panose="020B0604020202020204" pitchFamily="34" charset="0"/>
                <a:ea typeface="Open Sans"/>
                <a:cs typeface="Arial" panose="020B0604020202020204" pitchFamily="34" charset="0"/>
                <a:sym typeface="Open Sans"/>
              </a:rPr>
              <a:t>Digital Platform</a:t>
            </a:r>
          </a:p>
        </p:txBody>
      </p:sp>
      <p:pic>
        <p:nvPicPr>
          <p:cNvPr id="58" name="Picture 57">
            <a:extLst>
              <a:ext uri="{FF2B5EF4-FFF2-40B4-BE49-F238E27FC236}">
                <a16:creationId xmlns:a16="http://schemas.microsoft.com/office/drawing/2014/main" id="{2B440BAC-3673-704D-8AF7-0E4F57AE291F}"/>
              </a:ext>
            </a:extLst>
          </p:cNvPr>
          <p:cNvPicPr>
            <a:picLocks noChangeAspect="1"/>
          </p:cNvPicPr>
          <p:nvPr/>
        </p:nvPicPr>
        <p:blipFill>
          <a:blip r:embed="rId4"/>
          <a:stretch>
            <a:fillRect/>
          </a:stretch>
        </p:blipFill>
        <p:spPr>
          <a:xfrm>
            <a:off x="6400443" y="5479684"/>
            <a:ext cx="324612" cy="246888"/>
          </a:xfrm>
          <a:prstGeom prst="rect">
            <a:avLst/>
          </a:prstGeom>
        </p:spPr>
      </p:pic>
      <p:pic>
        <p:nvPicPr>
          <p:cNvPr id="59" name="Picture 58">
            <a:extLst>
              <a:ext uri="{FF2B5EF4-FFF2-40B4-BE49-F238E27FC236}">
                <a16:creationId xmlns:a16="http://schemas.microsoft.com/office/drawing/2014/main" id="{C17EBD48-3163-574D-86B5-B6DA8FBE60B1}"/>
              </a:ext>
            </a:extLst>
          </p:cNvPr>
          <p:cNvPicPr>
            <a:picLocks noChangeAspect="1"/>
          </p:cNvPicPr>
          <p:nvPr/>
        </p:nvPicPr>
        <p:blipFill rotWithShape="1">
          <a:blip r:embed="rId5"/>
          <a:srcRect l="4405" t="3891" r="3249" b="1614"/>
          <a:stretch/>
        </p:blipFill>
        <p:spPr>
          <a:xfrm>
            <a:off x="4258706" y="6409390"/>
            <a:ext cx="270776" cy="275946"/>
          </a:xfrm>
          <a:prstGeom prst="roundRect">
            <a:avLst>
              <a:gd name="adj" fmla="val 24846"/>
            </a:avLst>
          </a:prstGeom>
        </p:spPr>
      </p:pic>
      <p:pic>
        <p:nvPicPr>
          <p:cNvPr id="60" name="Picture 59">
            <a:extLst>
              <a:ext uri="{FF2B5EF4-FFF2-40B4-BE49-F238E27FC236}">
                <a16:creationId xmlns:a16="http://schemas.microsoft.com/office/drawing/2014/main" id="{631161EA-A8CB-3149-A6DC-A27AA1D6DED0}"/>
              </a:ext>
            </a:extLst>
          </p:cNvPr>
          <p:cNvPicPr>
            <a:picLocks noChangeAspect="1"/>
          </p:cNvPicPr>
          <p:nvPr/>
        </p:nvPicPr>
        <p:blipFill>
          <a:blip r:embed="rId6"/>
          <a:stretch>
            <a:fillRect/>
          </a:stretch>
        </p:blipFill>
        <p:spPr>
          <a:xfrm>
            <a:off x="4765537" y="2873949"/>
            <a:ext cx="268719" cy="246183"/>
          </a:xfrm>
          <a:prstGeom prst="rect">
            <a:avLst/>
          </a:prstGeom>
        </p:spPr>
      </p:pic>
      <p:pic>
        <p:nvPicPr>
          <p:cNvPr id="61" name="Picture 60">
            <a:extLst>
              <a:ext uri="{FF2B5EF4-FFF2-40B4-BE49-F238E27FC236}">
                <a16:creationId xmlns:a16="http://schemas.microsoft.com/office/drawing/2014/main" id="{87A8686F-A052-7443-A028-A8318F8C71D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86260" y="2536282"/>
            <a:ext cx="337802" cy="717008"/>
          </a:xfrm>
          <a:prstGeom prst="roundRect">
            <a:avLst/>
          </a:prstGeom>
          <a:effectLst>
            <a:outerShdw blurRad="190500" sx="110000" sy="110000" algn="ctr" rotWithShape="0">
              <a:prstClr val="black">
                <a:alpha val="20000"/>
              </a:prstClr>
            </a:outerShdw>
          </a:effectLst>
        </p:spPr>
      </p:pic>
      <p:pic>
        <p:nvPicPr>
          <p:cNvPr id="62" name="Picture 2" descr="C:\Users\AF84863\AppData\Local\Temp\1\SNAGHTMLef3d1e.PNG">
            <a:extLst>
              <a:ext uri="{FF2B5EF4-FFF2-40B4-BE49-F238E27FC236}">
                <a16:creationId xmlns:a16="http://schemas.microsoft.com/office/drawing/2014/main" id="{110AB4DB-3BEC-934A-A4A5-F6770610A8D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33071" y="4982838"/>
            <a:ext cx="433499" cy="855149"/>
          </a:xfrm>
          <a:prstGeom prst="rect">
            <a:avLst/>
          </a:prstGeom>
          <a:noFill/>
          <a:effectLst>
            <a:outerShdw blurRad="190500" sx="110000" sy="110000" algn="ct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64E86C83-750E-7446-B678-CB3188B7E49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29652" y="4308994"/>
            <a:ext cx="877339" cy="467571"/>
          </a:xfrm>
          <a:prstGeom prst="rect">
            <a:avLst/>
          </a:prstGeom>
          <a:ln>
            <a:noFill/>
          </a:ln>
          <a:effectLst>
            <a:outerShdw blurRad="190500" sx="110000" sy="110000" algn="ctr" rotWithShape="0">
              <a:prstClr val="black">
                <a:alpha val="20000"/>
              </a:prstClr>
            </a:outerShdw>
          </a:effectLst>
        </p:spPr>
      </p:pic>
      <p:pic>
        <p:nvPicPr>
          <p:cNvPr id="65" name="Picture 64">
            <a:extLst>
              <a:ext uri="{FF2B5EF4-FFF2-40B4-BE49-F238E27FC236}">
                <a16:creationId xmlns:a16="http://schemas.microsoft.com/office/drawing/2014/main" id="{B9A089B3-8AC6-044E-8F8C-458397DD2F30}"/>
              </a:ext>
            </a:extLst>
          </p:cNvPr>
          <p:cNvPicPr>
            <a:picLocks noChangeAspect="1"/>
          </p:cNvPicPr>
          <p:nvPr/>
        </p:nvPicPr>
        <p:blipFill>
          <a:blip r:embed="rId10"/>
          <a:stretch>
            <a:fillRect/>
          </a:stretch>
        </p:blipFill>
        <p:spPr>
          <a:xfrm>
            <a:off x="5630691" y="3613429"/>
            <a:ext cx="915028" cy="454864"/>
          </a:xfrm>
          <a:prstGeom prst="rect">
            <a:avLst/>
          </a:prstGeom>
          <a:ln>
            <a:noFill/>
          </a:ln>
          <a:effectLst>
            <a:outerShdw blurRad="190500" sx="110000" sy="110000" algn="ctr" rotWithShape="0">
              <a:prstClr val="black">
                <a:alpha val="20000"/>
              </a:prstClr>
            </a:outerShdw>
          </a:effectLst>
        </p:spPr>
      </p:pic>
      <p:pic>
        <p:nvPicPr>
          <p:cNvPr id="69" name="Picture 68">
            <a:extLst>
              <a:ext uri="{FF2B5EF4-FFF2-40B4-BE49-F238E27FC236}">
                <a16:creationId xmlns:a16="http://schemas.microsoft.com/office/drawing/2014/main" id="{50A4AF0C-9D48-854D-8104-B086EC0B42E6}"/>
              </a:ext>
            </a:extLst>
          </p:cNvPr>
          <p:cNvPicPr>
            <a:picLocks noChangeAspect="1"/>
          </p:cNvPicPr>
          <p:nvPr/>
        </p:nvPicPr>
        <p:blipFill>
          <a:blip r:embed="rId11"/>
          <a:stretch>
            <a:fillRect/>
          </a:stretch>
        </p:blipFill>
        <p:spPr>
          <a:xfrm>
            <a:off x="2372036" y="3449202"/>
            <a:ext cx="917622" cy="526980"/>
          </a:xfrm>
          <a:prstGeom prst="rect">
            <a:avLst/>
          </a:prstGeom>
          <a:ln w="19050">
            <a:noFill/>
          </a:ln>
          <a:effectLst>
            <a:outerShdw blurRad="190500" sx="110000" sy="110000" algn="ctr" rotWithShape="0">
              <a:prstClr val="black">
                <a:alpha val="20000"/>
              </a:prstClr>
            </a:outerShdw>
          </a:effectLst>
        </p:spPr>
      </p:pic>
      <p:pic>
        <p:nvPicPr>
          <p:cNvPr id="70" name="Picture 69">
            <a:extLst>
              <a:ext uri="{FF2B5EF4-FFF2-40B4-BE49-F238E27FC236}">
                <a16:creationId xmlns:a16="http://schemas.microsoft.com/office/drawing/2014/main" id="{75719B2A-0491-A648-9B84-FBD953E0000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1" t="885" r="-244" b="1"/>
          <a:stretch/>
        </p:blipFill>
        <p:spPr>
          <a:xfrm>
            <a:off x="3050369" y="2732707"/>
            <a:ext cx="962778" cy="493077"/>
          </a:xfrm>
          <a:prstGeom prst="rect">
            <a:avLst/>
          </a:prstGeom>
          <a:ln w="19050">
            <a:noFill/>
          </a:ln>
          <a:effectLst>
            <a:outerShdw blurRad="190500" sx="110000" sy="110000" algn="ctr" rotWithShape="0">
              <a:prstClr val="black">
                <a:alpha val="20000"/>
              </a:prstClr>
            </a:outerShdw>
          </a:effectLst>
        </p:spPr>
      </p:pic>
      <p:grpSp>
        <p:nvGrpSpPr>
          <p:cNvPr id="71" name="Group 70">
            <a:extLst>
              <a:ext uri="{FF2B5EF4-FFF2-40B4-BE49-F238E27FC236}">
                <a16:creationId xmlns:a16="http://schemas.microsoft.com/office/drawing/2014/main" id="{D4152D15-B520-5D4A-BF0D-4776A6FB2F62}"/>
              </a:ext>
            </a:extLst>
          </p:cNvPr>
          <p:cNvGrpSpPr/>
          <p:nvPr/>
        </p:nvGrpSpPr>
        <p:grpSpPr>
          <a:xfrm>
            <a:off x="4831078" y="5914769"/>
            <a:ext cx="1027458" cy="749414"/>
            <a:chOff x="4565642" y="5885385"/>
            <a:chExt cx="1027458" cy="749414"/>
          </a:xfrm>
        </p:grpSpPr>
        <p:pic>
          <p:nvPicPr>
            <p:cNvPr id="72" name="Picture 71" descr="Graphical user interface&#10;&#10;Description automatically generated">
              <a:extLst>
                <a:ext uri="{FF2B5EF4-FFF2-40B4-BE49-F238E27FC236}">
                  <a16:creationId xmlns:a16="http://schemas.microsoft.com/office/drawing/2014/main" id="{D6795F40-28EB-804E-B355-4E3963442C3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61580" y="6035649"/>
              <a:ext cx="731520" cy="599150"/>
            </a:xfrm>
            <a:prstGeom prst="rect">
              <a:avLst/>
            </a:prstGeom>
            <a:effectLst>
              <a:outerShdw blurRad="190500" sx="110000" sy="110000" algn="ctr" rotWithShape="0">
                <a:prstClr val="black">
                  <a:alpha val="20000"/>
                </a:prstClr>
              </a:outerShdw>
            </a:effectLst>
          </p:spPr>
        </p:pic>
        <p:pic>
          <p:nvPicPr>
            <p:cNvPr id="73" name="Picture 72">
              <a:extLst>
                <a:ext uri="{FF2B5EF4-FFF2-40B4-BE49-F238E27FC236}">
                  <a16:creationId xmlns:a16="http://schemas.microsoft.com/office/drawing/2014/main" id="{84E286B3-ACFE-7C40-B830-E8A0F986D94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4565642" y="5885385"/>
              <a:ext cx="509779" cy="509780"/>
            </a:xfrm>
            <a:prstGeom prst="rect">
              <a:avLst/>
            </a:prstGeom>
            <a:effectLst>
              <a:outerShdw blurRad="190500" sx="110000" sy="110000" algn="ctr" rotWithShape="0">
                <a:prstClr val="black">
                  <a:alpha val="20000"/>
                </a:prstClr>
              </a:outerShdw>
            </a:effectLst>
          </p:spPr>
        </p:pic>
      </p:grpSp>
      <p:sp>
        <p:nvSpPr>
          <p:cNvPr id="74" name="Sydney Health">
            <a:extLst>
              <a:ext uri="{FF2B5EF4-FFF2-40B4-BE49-F238E27FC236}">
                <a16:creationId xmlns:a16="http://schemas.microsoft.com/office/drawing/2014/main" id="{0B130318-2001-984E-AF90-41C1F274EB24}"/>
              </a:ext>
            </a:extLst>
          </p:cNvPr>
          <p:cNvSpPr txBox="1"/>
          <p:nvPr/>
        </p:nvSpPr>
        <p:spPr>
          <a:xfrm>
            <a:off x="4758289" y="2589142"/>
            <a:ext cx="1537489" cy="246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spcBef>
                <a:spcPts val="1200"/>
              </a:spcBef>
              <a:defRPr sz="2400">
                <a:latin typeface="Open Sans Semibold"/>
                <a:ea typeface="Open Sans Semibold"/>
                <a:cs typeface="Open Sans Semibold"/>
                <a:sym typeface="Open Sans Semibold"/>
              </a:defRPr>
            </a:lvl1pPr>
          </a:lstStyle>
          <a:p>
            <a:pPr marL="0" marR="0" lvl="0" indent="0" algn="l" defTabSz="2438338" rtl="0" eaLnBrk="1" fontAlgn="auto" latinLnBrk="0" hangingPunct="0">
              <a:lnSpc>
                <a:spcPct val="100000"/>
              </a:lnSpc>
              <a:spcBef>
                <a:spcPts val="1200"/>
              </a:spcBef>
              <a:spcAft>
                <a:spcPts val="0"/>
              </a:spcAft>
              <a:buClrTx/>
              <a:buSzTx/>
              <a:buFontTx/>
              <a:buNone/>
              <a:tabLst/>
              <a:defRPr/>
            </a:pPr>
            <a:r>
              <a:rPr kumimoji="0"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Open Sans Semibold"/>
              </a:rPr>
              <a:t>Sydney Health</a:t>
            </a:r>
          </a:p>
        </p:txBody>
      </p:sp>
      <p:sp>
        <p:nvSpPr>
          <p:cNvPr id="75" name="Member">
            <a:extLst>
              <a:ext uri="{FF2B5EF4-FFF2-40B4-BE49-F238E27FC236}">
                <a16:creationId xmlns:a16="http://schemas.microsoft.com/office/drawing/2014/main" id="{8CFF1A8F-2D3E-CC4F-8DD1-B322443BF35F}"/>
              </a:ext>
            </a:extLst>
          </p:cNvPr>
          <p:cNvSpPr txBox="1"/>
          <p:nvPr/>
        </p:nvSpPr>
        <p:spPr>
          <a:xfrm>
            <a:off x="4758289" y="2470491"/>
            <a:ext cx="1537489" cy="231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1400" b="1" cap="all">
                <a:solidFill>
                  <a:srgbClr val="3477BC"/>
                </a:solidFill>
              </a:defRPr>
            </a:lvl1pPr>
          </a:lstStyle>
          <a:p>
            <a:pPr marL="0" marR="0" lvl="0" indent="0" algn="l" defTabSz="2438338" rtl="0" eaLnBrk="1" fontAlgn="auto" latinLnBrk="0" hangingPunct="0">
              <a:lnSpc>
                <a:spcPct val="100000"/>
              </a:lnSpc>
              <a:spcBef>
                <a:spcPts val="4800"/>
              </a:spcBef>
              <a:spcAft>
                <a:spcPts val="0"/>
              </a:spcAft>
              <a:buClrTx/>
              <a:buSzTx/>
              <a:buFontTx/>
              <a:buNone/>
              <a:tabLst/>
              <a:defRPr/>
            </a:pPr>
            <a:r>
              <a:rPr kumimoji="0" sz="900" b="1" i="0" u="none" strike="noStrike" kern="0" cap="all" spc="0" normalizeH="0" baseline="0" noProof="0" dirty="0">
                <a:ln>
                  <a:noFill/>
                </a:ln>
                <a:solidFill>
                  <a:srgbClr val="3477BC"/>
                </a:solidFill>
                <a:effectLst/>
                <a:uLnTx/>
                <a:uFillTx/>
                <a:latin typeface="Arial" panose="020B0604020202020204" pitchFamily="34" charset="0"/>
                <a:ea typeface="Open Sans"/>
                <a:cs typeface="Arial" panose="020B0604020202020204" pitchFamily="34" charset="0"/>
                <a:sym typeface="Open Sans"/>
              </a:rPr>
              <a:t>Member</a:t>
            </a:r>
          </a:p>
        </p:txBody>
      </p:sp>
      <p:sp>
        <p:nvSpPr>
          <p:cNvPr id="76" name="Voice Assistant">
            <a:extLst>
              <a:ext uri="{FF2B5EF4-FFF2-40B4-BE49-F238E27FC236}">
                <a16:creationId xmlns:a16="http://schemas.microsoft.com/office/drawing/2014/main" id="{522E6D3B-ECF4-A04C-A605-2D6C76D38FAF}"/>
              </a:ext>
            </a:extLst>
          </p:cNvPr>
          <p:cNvSpPr txBox="1"/>
          <p:nvPr/>
        </p:nvSpPr>
        <p:spPr>
          <a:xfrm>
            <a:off x="5546117" y="3032295"/>
            <a:ext cx="1537489" cy="256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spcBef>
                <a:spcPts val="1200"/>
              </a:spcBef>
              <a:defRPr sz="2400">
                <a:latin typeface="Open Sans Semibold"/>
                <a:ea typeface="Open Sans Semibold"/>
                <a:cs typeface="Open Sans Semibold"/>
                <a:sym typeface="Open Sans Semibold"/>
              </a:defRPr>
            </a:lvl1pPr>
          </a:lstStyle>
          <a:p>
            <a:pPr marL="0" marR="0" lvl="0" indent="0" algn="l" defTabSz="2438338" rtl="0" eaLnBrk="1" fontAlgn="auto" latinLnBrk="0" hangingPunct="0">
              <a:lnSpc>
                <a:spcPct val="100000"/>
              </a:lnSpc>
              <a:spcBef>
                <a:spcPts val="1200"/>
              </a:spcBef>
              <a:spcAft>
                <a:spcPts val="0"/>
              </a:spcAft>
              <a:buClrTx/>
              <a:buSzTx/>
              <a:buFontTx/>
              <a:buNone/>
              <a:tabLst/>
              <a:defRPr/>
            </a:pPr>
            <a:r>
              <a:rPr lang="en-US" sz="1000" dirty="0">
                <a:latin typeface="Arial" panose="020B0604020202020204" pitchFamily="34" charset="0"/>
                <a:cs typeface="Arial" panose="020B0604020202020204" pitchFamily="34" charset="0"/>
              </a:rPr>
              <a:t>Empire Skill (Alexa)</a:t>
            </a:r>
            <a:endParaRPr sz="1000" dirty="0">
              <a:latin typeface="Arial" panose="020B0604020202020204" pitchFamily="34" charset="0"/>
              <a:cs typeface="Arial" panose="020B0604020202020204" pitchFamily="34" charset="0"/>
            </a:endParaRPr>
          </a:p>
        </p:txBody>
      </p:sp>
      <p:sp>
        <p:nvSpPr>
          <p:cNvPr id="77" name="Member">
            <a:extLst>
              <a:ext uri="{FF2B5EF4-FFF2-40B4-BE49-F238E27FC236}">
                <a16:creationId xmlns:a16="http://schemas.microsoft.com/office/drawing/2014/main" id="{6DEE3018-C5C7-A54B-A6E4-C2F3B13C9DBF}"/>
              </a:ext>
            </a:extLst>
          </p:cNvPr>
          <p:cNvSpPr txBox="1"/>
          <p:nvPr/>
        </p:nvSpPr>
        <p:spPr>
          <a:xfrm>
            <a:off x="5546117" y="2913644"/>
            <a:ext cx="1537489" cy="231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1400" b="1" cap="all">
                <a:solidFill>
                  <a:srgbClr val="3477BC"/>
                </a:solidFill>
              </a:defRPr>
            </a:lvl1pPr>
          </a:lstStyle>
          <a:p>
            <a:pPr marL="0" marR="0" lvl="0" indent="0" algn="l" defTabSz="2438338" rtl="0" eaLnBrk="1" fontAlgn="auto" latinLnBrk="0" hangingPunct="0">
              <a:lnSpc>
                <a:spcPct val="100000"/>
              </a:lnSpc>
              <a:spcBef>
                <a:spcPts val="4800"/>
              </a:spcBef>
              <a:spcAft>
                <a:spcPts val="0"/>
              </a:spcAft>
              <a:buClrTx/>
              <a:buSzTx/>
              <a:buFontTx/>
              <a:buNone/>
              <a:tabLst/>
              <a:defRPr/>
            </a:pPr>
            <a:r>
              <a:rPr kumimoji="0" sz="900" b="1" i="0" u="none" strike="noStrike" kern="0" cap="all" spc="0" normalizeH="0" baseline="0" noProof="0" dirty="0">
                <a:ln>
                  <a:noFill/>
                </a:ln>
                <a:solidFill>
                  <a:srgbClr val="3477BC"/>
                </a:solidFill>
                <a:effectLst/>
                <a:uLnTx/>
                <a:uFillTx/>
                <a:latin typeface="Arial" panose="020B0604020202020204" pitchFamily="34" charset="0"/>
                <a:ea typeface="Open Sans"/>
                <a:cs typeface="Arial" panose="020B0604020202020204" pitchFamily="34" charset="0"/>
                <a:sym typeface="Open Sans"/>
              </a:rPr>
              <a:t>Member</a:t>
            </a:r>
          </a:p>
        </p:txBody>
      </p:sp>
      <p:sp>
        <p:nvSpPr>
          <p:cNvPr id="78" name="Member">
            <a:extLst>
              <a:ext uri="{FF2B5EF4-FFF2-40B4-BE49-F238E27FC236}">
                <a16:creationId xmlns:a16="http://schemas.microsoft.com/office/drawing/2014/main" id="{ADF4815D-0DD8-E344-B2CB-B951306B76B2}"/>
              </a:ext>
            </a:extLst>
          </p:cNvPr>
          <p:cNvSpPr txBox="1"/>
          <p:nvPr/>
        </p:nvSpPr>
        <p:spPr>
          <a:xfrm>
            <a:off x="6678582" y="3572211"/>
            <a:ext cx="1537489" cy="231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1400" b="1" cap="all">
                <a:solidFill>
                  <a:srgbClr val="3477BC"/>
                </a:solidFill>
              </a:defRPr>
            </a:lvl1pPr>
          </a:lstStyle>
          <a:p>
            <a:pPr marL="0" marR="0" lvl="0" indent="0" algn="l" defTabSz="2438338" rtl="0" eaLnBrk="1" fontAlgn="auto" latinLnBrk="0" hangingPunct="0">
              <a:lnSpc>
                <a:spcPct val="100000"/>
              </a:lnSpc>
              <a:spcBef>
                <a:spcPts val="4800"/>
              </a:spcBef>
              <a:spcAft>
                <a:spcPts val="0"/>
              </a:spcAft>
              <a:buClrTx/>
              <a:buSzTx/>
              <a:buFontTx/>
              <a:buNone/>
              <a:tabLst/>
              <a:defRPr/>
            </a:pPr>
            <a:r>
              <a:rPr kumimoji="0" sz="900" b="1" i="0" u="none" strike="noStrike" kern="0" cap="all" spc="0" normalizeH="0" baseline="0" noProof="0" dirty="0">
                <a:ln>
                  <a:noFill/>
                </a:ln>
                <a:solidFill>
                  <a:srgbClr val="3477BC"/>
                </a:solidFill>
                <a:effectLst/>
                <a:uLnTx/>
                <a:uFillTx/>
                <a:latin typeface="Arial" panose="020B0604020202020204" pitchFamily="34" charset="0"/>
                <a:ea typeface="Open Sans"/>
                <a:cs typeface="Arial" panose="020B0604020202020204" pitchFamily="34" charset="0"/>
                <a:sym typeface="Open Sans"/>
              </a:rPr>
              <a:t>Member</a:t>
            </a:r>
          </a:p>
        </p:txBody>
      </p:sp>
      <p:sp>
        <p:nvSpPr>
          <p:cNvPr id="79" name="Client Information Insights (CII)">
            <a:extLst>
              <a:ext uri="{FF2B5EF4-FFF2-40B4-BE49-F238E27FC236}">
                <a16:creationId xmlns:a16="http://schemas.microsoft.com/office/drawing/2014/main" id="{F615731E-DE1D-344A-973B-96B2F7AFF297}"/>
              </a:ext>
            </a:extLst>
          </p:cNvPr>
          <p:cNvSpPr txBox="1"/>
          <p:nvPr/>
        </p:nvSpPr>
        <p:spPr>
          <a:xfrm>
            <a:off x="6665250" y="3697809"/>
            <a:ext cx="1138071"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r">
              <a:spcBef>
                <a:spcPts val="1200"/>
              </a:spcBef>
              <a:defRPr sz="2400">
                <a:latin typeface="Open Sans Semibold"/>
                <a:ea typeface="Open Sans Semibold"/>
                <a:cs typeface="Open Sans Semibold"/>
                <a:sym typeface="Open Sans Semibold"/>
              </a:defRPr>
            </a:lvl1pPr>
          </a:lstStyle>
          <a:p>
            <a:pPr marL="0" marR="0" lvl="0" indent="0" algn="l" defTabSz="2438338" rtl="0" eaLnBrk="1" fontAlgn="auto" latinLnBrk="0" hangingPunct="0">
              <a:lnSpc>
                <a:spcPct val="100000"/>
              </a:lnSpc>
              <a:spcBef>
                <a:spcPts val="12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Open Sans Semibold"/>
              </a:rPr>
              <a:t>Empireblue.com Member Portal</a:t>
            </a:r>
          </a:p>
        </p:txBody>
      </p:sp>
      <p:sp>
        <p:nvSpPr>
          <p:cNvPr id="80" name="Member">
            <a:extLst>
              <a:ext uri="{FF2B5EF4-FFF2-40B4-BE49-F238E27FC236}">
                <a16:creationId xmlns:a16="http://schemas.microsoft.com/office/drawing/2014/main" id="{4ACCBD67-1A8A-3C41-B002-BA7E02DC5CB7}"/>
              </a:ext>
            </a:extLst>
          </p:cNvPr>
          <p:cNvSpPr txBox="1"/>
          <p:nvPr/>
        </p:nvSpPr>
        <p:spPr>
          <a:xfrm>
            <a:off x="6893695" y="4348547"/>
            <a:ext cx="1537489" cy="2410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1400" b="1" cap="all">
                <a:solidFill>
                  <a:srgbClr val="3477BC"/>
                </a:solidFill>
              </a:defRPr>
            </a:lvl1pPr>
          </a:lstStyle>
          <a:p>
            <a:pPr marL="0" marR="0" lvl="0" indent="0" algn="l" defTabSz="2438338" rtl="0" eaLnBrk="1" fontAlgn="auto" latinLnBrk="0" hangingPunct="0">
              <a:lnSpc>
                <a:spcPct val="100000"/>
              </a:lnSpc>
              <a:spcBef>
                <a:spcPts val="4800"/>
              </a:spcBef>
              <a:spcAft>
                <a:spcPts val="0"/>
              </a:spcAft>
              <a:buClrTx/>
              <a:buSzTx/>
              <a:buFontTx/>
              <a:buNone/>
              <a:tabLst/>
              <a:defRPr/>
            </a:pPr>
            <a:r>
              <a:rPr kumimoji="0" lang="en-US" sz="900" b="1" i="0" u="none" strike="noStrike" kern="0" cap="all" spc="0" normalizeH="0" baseline="0" noProof="0" dirty="0">
                <a:ln>
                  <a:noFill/>
                </a:ln>
                <a:solidFill>
                  <a:srgbClr val="3477BC"/>
                </a:solidFill>
                <a:effectLst/>
                <a:uLnTx/>
                <a:uFillTx/>
                <a:latin typeface="Arial" panose="020B0604020202020204" pitchFamily="34" charset="0"/>
                <a:ea typeface="Open Sans"/>
                <a:cs typeface="Arial" panose="020B0604020202020204" pitchFamily="34" charset="0"/>
                <a:sym typeface="Open Sans"/>
              </a:rPr>
              <a:t>Medicare</a:t>
            </a:r>
            <a:endParaRPr kumimoji="0" sz="900" b="1" i="0" u="none" strike="noStrike" kern="0" cap="all" spc="0" normalizeH="0" baseline="0" noProof="0" dirty="0">
              <a:ln>
                <a:noFill/>
              </a:ln>
              <a:solidFill>
                <a:srgbClr val="3477BC"/>
              </a:solidFill>
              <a:effectLst/>
              <a:uLnTx/>
              <a:uFillTx/>
              <a:latin typeface="Arial" panose="020B0604020202020204" pitchFamily="34" charset="0"/>
              <a:ea typeface="Open Sans"/>
              <a:cs typeface="Arial" panose="020B0604020202020204" pitchFamily="34" charset="0"/>
              <a:sym typeface="Open Sans"/>
            </a:endParaRPr>
          </a:p>
        </p:txBody>
      </p:sp>
      <p:sp>
        <p:nvSpPr>
          <p:cNvPr id="81" name="Client Information Insights (CII)">
            <a:extLst>
              <a:ext uri="{FF2B5EF4-FFF2-40B4-BE49-F238E27FC236}">
                <a16:creationId xmlns:a16="http://schemas.microsoft.com/office/drawing/2014/main" id="{84D61425-7320-6E4C-8D7D-F49B6BF408C5}"/>
              </a:ext>
            </a:extLst>
          </p:cNvPr>
          <p:cNvSpPr txBox="1"/>
          <p:nvPr/>
        </p:nvSpPr>
        <p:spPr>
          <a:xfrm>
            <a:off x="6893694" y="4500794"/>
            <a:ext cx="986592" cy="256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r">
              <a:spcBef>
                <a:spcPts val="1200"/>
              </a:spcBef>
              <a:defRPr sz="2400">
                <a:latin typeface="Open Sans Semibold"/>
                <a:ea typeface="Open Sans Semibold"/>
                <a:cs typeface="Open Sans Semibold"/>
                <a:sym typeface="Open Sans Semibold"/>
              </a:defRPr>
            </a:lvl1pPr>
          </a:lstStyle>
          <a:p>
            <a:pPr marL="0" marR="0" lvl="0" indent="0" algn="l" defTabSz="2438338" rtl="0" eaLnBrk="1" fontAlgn="auto" latinLnBrk="0" hangingPunct="0">
              <a:lnSpc>
                <a:spcPct val="100000"/>
              </a:lnSpc>
              <a:spcBef>
                <a:spcPts val="12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Open Sans Semibold"/>
              </a:rPr>
              <a:t>Shopper Portal</a:t>
            </a:r>
          </a:p>
        </p:txBody>
      </p:sp>
      <p:sp>
        <p:nvSpPr>
          <p:cNvPr id="82" name="Sydney Care">
            <a:extLst>
              <a:ext uri="{FF2B5EF4-FFF2-40B4-BE49-F238E27FC236}">
                <a16:creationId xmlns:a16="http://schemas.microsoft.com/office/drawing/2014/main" id="{298632CE-A5CC-EE44-9765-AA322BD0F4B9}"/>
              </a:ext>
            </a:extLst>
          </p:cNvPr>
          <p:cNvSpPr txBox="1"/>
          <p:nvPr/>
        </p:nvSpPr>
        <p:spPr>
          <a:xfrm>
            <a:off x="6334721" y="5153496"/>
            <a:ext cx="1537489" cy="256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spcBef>
                <a:spcPts val="1200"/>
              </a:spcBef>
              <a:defRPr sz="2400">
                <a:latin typeface="Open Sans Semibold"/>
                <a:ea typeface="Open Sans Semibold"/>
                <a:cs typeface="Open Sans Semibold"/>
                <a:sym typeface="Open Sans Semibold"/>
              </a:defRPr>
            </a:lvl1pPr>
          </a:lstStyle>
          <a:p>
            <a:pPr marL="0" marR="0" lvl="0" indent="0" algn="l" defTabSz="2438338" rtl="0" eaLnBrk="1" fontAlgn="auto" latinLnBrk="0" hangingPunct="0">
              <a:lnSpc>
                <a:spcPct val="100000"/>
              </a:lnSpc>
              <a:spcBef>
                <a:spcPts val="1200"/>
              </a:spcBef>
              <a:spcAft>
                <a:spcPts val="0"/>
              </a:spcAft>
              <a:buClrTx/>
              <a:buSzTx/>
              <a:buFontTx/>
              <a:buNone/>
              <a:tabLst/>
              <a:defRPr/>
            </a:pPr>
            <a:r>
              <a:rPr lang="en-US" sz="1000" dirty="0">
                <a:latin typeface="Arial" panose="020B0604020202020204" pitchFamily="34" charset="0"/>
                <a:cs typeface="Arial" panose="020B0604020202020204" pitchFamily="34" charset="0"/>
              </a:rPr>
              <a:t>Member &amp; Non-Member</a:t>
            </a:r>
            <a:endParaRPr sz="1000" dirty="0">
              <a:latin typeface="Arial" panose="020B0604020202020204" pitchFamily="34" charset="0"/>
              <a:cs typeface="Arial" panose="020B0604020202020204" pitchFamily="34" charset="0"/>
            </a:endParaRPr>
          </a:p>
        </p:txBody>
      </p:sp>
      <p:sp>
        <p:nvSpPr>
          <p:cNvPr id="83" name="Health Consumer">
            <a:extLst>
              <a:ext uri="{FF2B5EF4-FFF2-40B4-BE49-F238E27FC236}">
                <a16:creationId xmlns:a16="http://schemas.microsoft.com/office/drawing/2014/main" id="{A684C61D-7B69-2646-851B-8F2A2177702C}"/>
              </a:ext>
            </a:extLst>
          </p:cNvPr>
          <p:cNvSpPr txBox="1"/>
          <p:nvPr/>
        </p:nvSpPr>
        <p:spPr>
          <a:xfrm>
            <a:off x="6334721" y="5026642"/>
            <a:ext cx="1537489" cy="231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defRPr sz="1400" b="1" cap="all">
                <a:solidFill>
                  <a:srgbClr val="3477BC"/>
                </a:solidFill>
              </a:defRPr>
            </a:lvl1pPr>
          </a:lstStyle>
          <a:p>
            <a:pPr marL="0" marR="0" lvl="0" indent="0" algn="l" defTabSz="2438338" rtl="0" eaLnBrk="1" fontAlgn="auto" latinLnBrk="0" hangingPunct="0">
              <a:lnSpc>
                <a:spcPct val="100000"/>
              </a:lnSpc>
              <a:spcBef>
                <a:spcPts val="4800"/>
              </a:spcBef>
              <a:spcAft>
                <a:spcPts val="0"/>
              </a:spcAft>
              <a:buClrTx/>
              <a:buSzTx/>
              <a:buFontTx/>
              <a:buNone/>
              <a:tabLst/>
              <a:defRPr/>
            </a:pPr>
            <a:r>
              <a:rPr kumimoji="0" sz="900" b="1" i="0" u="none" strike="noStrike" kern="0" cap="all" spc="0" normalizeH="0" baseline="0" noProof="0" dirty="0">
                <a:ln>
                  <a:noFill/>
                </a:ln>
                <a:solidFill>
                  <a:srgbClr val="3477BC"/>
                </a:solidFill>
                <a:effectLst/>
                <a:uLnTx/>
                <a:uFillTx/>
                <a:latin typeface="Arial" panose="020B0604020202020204" pitchFamily="34" charset="0"/>
                <a:ea typeface="Open Sans"/>
                <a:cs typeface="Arial" panose="020B0604020202020204" pitchFamily="34" charset="0"/>
                <a:sym typeface="Open Sans"/>
              </a:rPr>
              <a:t>Health Consumer</a:t>
            </a:r>
          </a:p>
        </p:txBody>
      </p:sp>
      <p:sp>
        <p:nvSpPr>
          <p:cNvPr id="84" name="Operations Hub">
            <a:extLst>
              <a:ext uri="{FF2B5EF4-FFF2-40B4-BE49-F238E27FC236}">
                <a16:creationId xmlns:a16="http://schemas.microsoft.com/office/drawing/2014/main" id="{63D5FA50-29F4-1540-9224-5546BC5A8A17}"/>
              </a:ext>
            </a:extLst>
          </p:cNvPr>
          <p:cNvSpPr txBox="1"/>
          <p:nvPr/>
        </p:nvSpPr>
        <p:spPr>
          <a:xfrm>
            <a:off x="5922613" y="6221935"/>
            <a:ext cx="1670025" cy="256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r">
              <a:spcBef>
                <a:spcPts val="1200"/>
              </a:spcBef>
              <a:defRPr sz="2400">
                <a:latin typeface="Open Sans Semibold"/>
                <a:ea typeface="Open Sans Semibold"/>
                <a:cs typeface="Open Sans Semibold"/>
                <a:sym typeface="Open Sans Semibold"/>
              </a:defRPr>
            </a:lvl1pPr>
          </a:lstStyle>
          <a:p>
            <a:pPr marL="0" marR="0" lvl="0" indent="0" algn="l" defTabSz="2438338" rtl="0" eaLnBrk="1" fontAlgn="auto" latinLnBrk="0" hangingPunct="0">
              <a:lnSpc>
                <a:spcPct val="100000"/>
              </a:lnSpc>
              <a:spcBef>
                <a:spcPts val="1200"/>
              </a:spcBef>
              <a:spcAft>
                <a:spcPts val="0"/>
              </a:spcAft>
              <a:buClrTx/>
              <a:buSzTx/>
              <a:buFontTx/>
              <a:buNone/>
              <a:tabLst/>
              <a:defRPr/>
            </a:pPr>
            <a:r>
              <a:rPr lang="en-US" sz="1000" kern="0" dirty="0">
                <a:solidFill>
                  <a:srgbClr val="31383C"/>
                </a:solidFill>
                <a:latin typeface="Arial" panose="020B0604020202020204" pitchFamily="34" charset="0"/>
                <a:cs typeface="Arial" panose="020B0604020202020204" pitchFamily="34" charset="0"/>
              </a:rPr>
              <a:t>Operations Hub</a:t>
            </a:r>
            <a:endParaRPr kumimoji="0" sz="1000" b="0" i="0" u="none" strike="noStrike" kern="0" cap="none" spc="0" normalizeH="0" baseline="0" noProof="0" dirty="0">
              <a:ln>
                <a:noFill/>
              </a:ln>
              <a:solidFill>
                <a:srgbClr val="31383C"/>
              </a:solidFill>
              <a:effectLst/>
              <a:uLnTx/>
              <a:uFillTx/>
              <a:latin typeface="Arial" panose="020B0604020202020204" pitchFamily="34" charset="0"/>
              <a:cs typeface="Arial" panose="020B0604020202020204" pitchFamily="34" charset="0"/>
              <a:sym typeface="Open Sans Semibold"/>
            </a:endParaRPr>
          </a:p>
        </p:txBody>
      </p:sp>
      <p:sp>
        <p:nvSpPr>
          <p:cNvPr id="85" name="Associate">
            <a:extLst>
              <a:ext uri="{FF2B5EF4-FFF2-40B4-BE49-F238E27FC236}">
                <a16:creationId xmlns:a16="http://schemas.microsoft.com/office/drawing/2014/main" id="{F4E79674-DEB3-F74E-8503-57AC97B19835}"/>
              </a:ext>
            </a:extLst>
          </p:cNvPr>
          <p:cNvSpPr txBox="1"/>
          <p:nvPr/>
        </p:nvSpPr>
        <p:spPr>
          <a:xfrm>
            <a:off x="5922613" y="6097742"/>
            <a:ext cx="1537489" cy="2410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r">
              <a:defRPr sz="1400" b="1" cap="all">
                <a:solidFill>
                  <a:srgbClr val="3477BC"/>
                </a:solidFill>
              </a:defRPr>
            </a:lvl1pPr>
          </a:lstStyle>
          <a:p>
            <a:pPr marL="0" marR="0" lvl="0" indent="0" algn="l" defTabSz="2438338" rtl="0" eaLnBrk="1" fontAlgn="auto" latinLnBrk="0" hangingPunct="0">
              <a:lnSpc>
                <a:spcPct val="100000"/>
              </a:lnSpc>
              <a:spcBef>
                <a:spcPts val="4800"/>
              </a:spcBef>
              <a:spcAft>
                <a:spcPts val="0"/>
              </a:spcAft>
              <a:buClrTx/>
              <a:buSzTx/>
              <a:buFontTx/>
              <a:buNone/>
              <a:tabLst/>
              <a:defRPr/>
            </a:pPr>
            <a:r>
              <a:rPr kumimoji="0" sz="900" b="1" i="0" u="none" strike="noStrike" kern="0" cap="all" spc="0" normalizeH="0" baseline="0" noProof="0" dirty="0">
                <a:ln>
                  <a:noFill/>
                </a:ln>
                <a:solidFill>
                  <a:srgbClr val="3477BC"/>
                </a:solidFill>
                <a:effectLst/>
                <a:uLnTx/>
                <a:uFillTx/>
                <a:latin typeface="Arial" panose="020B0604020202020204" pitchFamily="34" charset="0"/>
                <a:ea typeface="Open Sans"/>
                <a:cs typeface="Arial" panose="020B0604020202020204" pitchFamily="34" charset="0"/>
                <a:sym typeface="Open Sans"/>
              </a:rPr>
              <a:t>Associate</a:t>
            </a:r>
          </a:p>
        </p:txBody>
      </p:sp>
      <p:sp>
        <p:nvSpPr>
          <p:cNvPr id="86" name="Broker on the Go">
            <a:extLst>
              <a:ext uri="{FF2B5EF4-FFF2-40B4-BE49-F238E27FC236}">
                <a16:creationId xmlns:a16="http://schemas.microsoft.com/office/drawing/2014/main" id="{B0EB5D63-8C93-DB45-9C9D-1E776AAA2211}"/>
              </a:ext>
            </a:extLst>
          </p:cNvPr>
          <p:cNvSpPr txBox="1"/>
          <p:nvPr/>
        </p:nvSpPr>
        <p:spPr>
          <a:xfrm>
            <a:off x="2674069" y="6284080"/>
            <a:ext cx="1052159" cy="256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r">
              <a:spcBef>
                <a:spcPts val="1200"/>
              </a:spcBef>
              <a:defRPr sz="2400">
                <a:latin typeface="Open Sans Semibold"/>
                <a:ea typeface="Open Sans Semibold"/>
                <a:cs typeface="Open Sans Semibold"/>
                <a:sym typeface="Open Sans Semibold"/>
              </a:defRPr>
            </a:lvl1pPr>
          </a:lstStyle>
          <a:p>
            <a:pPr marL="0" marR="0" lvl="0" indent="0" algn="r" defTabSz="2438338" rtl="0" eaLnBrk="1" fontAlgn="auto" latinLnBrk="0" hangingPunct="0">
              <a:lnSpc>
                <a:spcPct val="100000"/>
              </a:lnSpc>
              <a:spcBef>
                <a:spcPts val="12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Open Sans Semibold"/>
              </a:rPr>
              <a:t>Broker Plus</a:t>
            </a:r>
            <a:endParaRPr kumimoji="0"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Open Sans Semibold"/>
            </a:endParaRPr>
          </a:p>
        </p:txBody>
      </p:sp>
      <p:sp>
        <p:nvSpPr>
          <p:cNvPr id="87" name="Broker">
            <a:extLst>
              <a:ext uri="{FF2B5EF4-FFF2-40B4-BE49-F238E27FC236}">
                <a16:creationId xmlns:a16="http://schemas.microsoft.com/office/drawing/2014/main" id="{FB53B796-4775-8C41-88ED-21A80C008E81}"/>
              </a:ext>
            </a:extLst>
          </p:cNvPr>
          <p:cNvSpPr txBox="1"/>
          <p:nvPr/>
        </p:nvSpPr>
        <p:spPr>
          <a:xfrm>
            <a:off x="2808607" y="6159887"/>
            <a:ext cx="917622" cy="2410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r">
              <a:defRPr sz="1400" b="1" cap="all">
                <a:solidFill>
                  <a:srgbClr val="3477BC"/>
                </a:solidFill>
              </a:defRPr>
            </a:lvl1pPr>
          </a:lstStyle>
          <a:p>
            <a:pPr marL="0" marR="0" lvl="0" indent="0" algn="r" defTabSz="2438338" rtl="0" eaLnBrk="1" fontAlgn="auto" latinLnBrk="0" hangingPunct="0">
              <a:lnSpc>
                <a:spcPct val="100000"/>
              </a:lnSpc>
              <a:spcBef>
                <a:spcPts val="4800"/>
              </a:spcBef>
              <a:spcAft>
                <a:spcPts val="0"/>
              </a:spcAft>
              <a:buClrTx/>
              <a:buSzTx/>
              <a:buFontTx/>
              <a:buNone/>
              <a:tabLst/>
              <a:defRPr/>
            </a:pPr>
            <a:r>
              <a:rPr kumimoji="0" sz="900" b="1" i="0" u="none" strike="noStrike" kern="0" cap="all" spc="0" normalizeH="0" baseline="0" noProof="0" dirty="0">
                <a:ln>
                  <a:noFill/>
                </a:ln>
                <a:solidFill>
                  <a:srgbClr val="3477BC"/>
                </a:solidFill>
                <a:effectLst/>
                <a:uLnTx/>
                <a:uFillTx/>
                <a:latin typeface="Arial" panose="020B0604020202020204" pitchFamily="34" charset="0"/>
                <a:ea typeface="Open Sans"/>
                <a:cs typeface="Arial" panose="020B0604020202020204" pitchFamily="34" charset="0"/>
                <a:sym typeface="Open Sans"/>
              </a:rPr>
              <a:t>Broker</a:t>
            </a:r>
          </a:p>
        </p:txBody>
      </p:sp>
      <p:pic>
        <p:nvPicPr>
          <p:cNvPr id="88" name="Picture 87" descr="A picture containing food, plate, drawing&#10;&#10;Description automatically generated">
            <a:extLst>
              <a:ext uri="{FF2B5EF4-FFF2-40B4-BE49-F238E27FC236}">
                <a16:creationId xmlns:a16="http://schemas.microsoft.com/office/drawing/2014/main" id="{0315887B-0354-DB47-8088-DE1CFC0A64B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72336" y="5809120"/>
            <a:ext cx="548640" cy="203229"/>
          </a:xfrm>
          <a:prstGeom prst="rect">
            <a:avLst/>
          </a:prstGeom>
        </p:spPr>
      </p:pic>
      <p:sp>
        <p:nvSpPr>
          <p:cNvPr id="89" name="Sydney Community">
            <a:extLst>
              <a:ext uri="{FF2B5EF4-FFF2-40B4-BE49-F238E27FC236}">
                <a16:creationId xmlns:a16="http://schemas.microsoft.com/office/drawing/2014/main" id="{D8999B67-3580-C949-A1F3-E902236EAF33}"/>
              </a:ext>
            </a:extLst>
          </p:cNvPr>
          <p:cNvSpPr txBox="1"/>
          <p:nvPr/>
        </p:nvSpPr>
        <p:spPr>
          <a:xfrm>
            <a:off x="978981" y="5495617"/>
            <a:ext cx="1670025" cy="246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r">
              <a:spcBef>
                <a:spcPts val="1200"/>
              </a:spcBef>
              <a:defRPr sz="2400">
                <a:latin typeface="Open Sans Semibold"/>
                <a:ea typeface="Open Sans Semibold"/>
                <a:cs typeface="Open Sans Semibold"/>
                <a:sym typeface="Open Sans Semibold"/>
              </a:defRPr>
            </a:lvl1pPr>
          </a:lstStyle>
          <a:p>
            <a:pPr marL="0" marR="0" lvl="0" indent="0" algn="r" defTabSz="2438338" rtl="0" eaLnBrk="1" fontAlgn="auto" latinLnBrk="0" hangingPunct="0">
              <a:lnSpc>
                <a:spcPct val="100000"/>
              </a:lnSpc>
              <a:spcBef>
                <a:spcPts val="1200"/>
              </a:spcBef>
              <a:spcAft>
                <a:spcPts val="0"/>
              </a:spcAft>
              <a:buClrTx/>
              <a:buSzTx/>
              <a:buFontTx/>
              <a:buNone/>
              <a:tabLst/>
              <a:defRPr/>
            </a:pPr>
            <a:r>
              <a:rPr kumimoji="0"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Open Sans Semibold"/>
              </a:rPr>
              <a:t>Sydney Community</a:t>
            </a:r>
          </a:p>
        </p:txBody>
      </p:sp>
      <p:sp>
        <p:nvSpPr>
          <p:cNvPr id="90" name="Community">
            <a:extLst>
              <a:ext uri="{FF2B5EF4-FFF2-40B4-BE49-F238E27FC236}">
                <a16:creationId xmlns:a16="http://schemas.microsoft.com/office/drawing/2014/main" id="{5A68BB6D-1DC2-FA40-B370-F98E8817D55B}"/>
              </a:ext>
            </a:extLst>
          </p:cNvPr>
          <p:cNvSpPr txBox="1"/>
          <p:nvPr/>
        </p:nvSpPr>
        <p:spPr>
          <a:xfrm>
            <a:off x="1111518" y="5371423"/>
            <a:ext cx="1537489" cy="231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r">
              <a:defRPr sz="1400" b="1" cap="all">
                <a:solidFill>
                  <a:srgbClr val="3477BC"/>
                </a:solidFill>
              </a:defRPr>
            </a:lvl1pPr>
          </a:lstStyle>
          <a:p>
            <a:pPr marL="0" marR="0" lvl="0" indent="0" algn="r" defTabSz="2438338" rtl="0" eaLnBrk="1" fontAlgn="auto" latinLnBrk="0" hangingPunct="0">
              <a:lnSpc>
                <a:spcPct val="100000"/>
              </a:lnSpc>
              <a:spcBef>
                <a:spcPts val="4800"/>
              </a:spcBef>
              <a:spcAft>
                <a:spcPts val="0"/>
              </a:spcAft>
              <a:buClrTx/>
              <a:buSzTx/>
              <a:buFontTx/>
              <a:buNone/>
              <a:tabLst/>
              <a:defRPr/>
            </a:pPr>
            <a:r>
              <a:rPr kumimoji="0" sz="900" b="1" i="0" u="none" strike="noStrike" kern="0" cap="all" spc="0" normalizeH="0" baseline="0" noProof="0" dirty="0">
                <a:ln>
                  <a:noFill/>
                </a:ln>
                <a:solidFill>
                  <a:srgbClr val="3477BC"/>
                </a:solidFill>
                <a:effectLst/>
                <a:uLnTx/>
                <a:uFillTx/>
                <a:latin typeface="Arial" panose="020B0604020202020204" pitchFamily="34" charset="0"/>
                <a:ea typeface="Open Sans"/>
                <a:cs typeface="Arial" panose="020B0604020202020204" pitchFamily="34" charset="0"/>
                <a:sym typeface="Open Sans"/>
              </a:rPr>
              <a:t>Community</a:t>
            </a:r>
          </a:p>
        </p:txBody>
      </p:sp>
      <p:pic>
        <p:nvPicPr>
          <p:cNvPr id="91" name="Picture 90" descr="Icon&#10;&#10;Description automatically generated">
            <a:extLst>
              <a:ext uri="{FF2B5EF4-FFF2-40B4-BE49-F238E27FC236}">
                <a16:creationId xmlns:a16="http://schemas.microsoft.com/office/drawing/2014/main" id="{0DC6F4E6-0BA0-6B41-9644-DC7F02601EB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20125" y="4730499"/>
            <a:ext cx="228600" cy="190711"/>
          </a:xfrm>
          <a:prstGeom prst="rect">
            <a:avLst/>
          </a:prstGeom>
        </p:spPr>
      </p:pic>
      <p:sp>
        <p:nvSpPr>
          <p:cNvPr id="92" name="Client Information Insights (CII)">
            <a:extLst>
              <a:ext uri="{FF2B5EF4-FFF2-40B4-BE49-F238E27FC236}">
                <a16:creationId xmlns:a16="http://schemas.microsoft.com/office/drawing/2014/main" id="{5C0C95A6-BDA4-554D-BBF9-5D13F1DDFAB1}"/>
              </a:ext>
            </a:extLst>
          </p:cNvPr>
          <p:cNvSpPr txBox="1"/>
          <p:nvPr/>
        </p:nvSpPr>
        <p:spPr>
          <a:xfrm>
            <a:off x="933855" y="3542701"/>
            <a:ext cx="1305635"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r">
              <a:spcBef>
                <a:spcPts val="1200"/>
              </a:spcBef>
              <a:defRPr sz="2400">
                <a:latin typeface="Open Sans Semibold"/>
                <a:ea typeface="Open Sans Semibold"/>
                <a:cs typeface="Open Sans Semibold"/>
                <a:sym typeface="Open Sans Semibold"/>
              </a:defRPr>
            </a:lvl1pPr>
          </a:lstStyle>
          <a:p>
            <a:pPr marL="0" marR="0" lvl="0" indent="0" algn="r" defTabSz="2438338" rtl="0" eaLnBrk="1" fontAlgn="auto" latinLnBrk="0" hangingPunct="0">
              <a:lnSpc>
                <a:spcPct val="100000"/>
              </a:lnSpc>
              <a:spcBef>
                <a:spcPts val="1200"/>
              </a:spcBef>
              <a:spcAft>
                <a:spcPts val="0"/>
              </a:spcAft>
              <a:buClrTx/>
              <a:buSzTx/>
              <a:buFontTx/>
              <a:buNone/>
              <a:tabLst/>
              <a:defRPr/>
            </a:pPr>
            <a:r>
              <a:rPr sz="1000" dirty="0">
                <a:latin typeface="Arial" panose="020B0604020202020204" pitchFamily="34" charset="0"/>
                <a:cs typeface="Arial" panose="020B0604020202020204" pitchFamily="34" charset="0"/>
              </a:rPr>
              <a:t>Client</a:t>
            </a:r>
            <a:r>
              <a:rPr lang="en-US" sz="1000" dirty="0">
                <a:latin typeface="Arial" panose="020B0604020202020204" pitchFamily="34" charset="0"/>
                <a:cs typeface="Arial" panose="020B0604020202020204" pitchFamily="34" charset="0"/>
              </a:rPr>
              <a:t> </a:t>
            </a:r>
            <a:r>
              <a:rPr sz="1000" dirty="0">
                <a:latin typeface="Arial" panose="020B0604020202020204" pitchFamily="34" charset="0"/>
                <a:cs typeface="Arial" panose="020B0604020202020204" pitchFamily="34" charset="0"/>
              </a:rPr>
              <a:t>Information Insights (CII)</a:t>
            </a:r>
          </a:p>
        </p:txBody>
      </p:sp>
      <p:sp>
        <p:nvSpPr>
          <p:cNvPr id="93" name="Employer">
            <a:extLst>
              <a:ext uri="{FF2B5EF4-FFF2-40B4-BE49-F238E27FC236}">
                <a16:creationId xmlns:a16="http://schemas.microsoft.com/office/drawing/2014/main" id="{8EEF278E-BF70-464C-8CBC-99CFFFE02AE6}"/>
              </a:ext>
            </a:extLst>
          </p:cNvPr>
          <p:cNvSpPr txBox="1"/>
          <p:nvPr/>
        </p:nvSpPr>
        <p:spPr>
          <a:xfrm>
            <a:off x="702003" y="3410306"/>
            <a:ext cx="1537489" cy="231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r">
              <a:defRPr sz="1400" b="1" cap="all">
                <a:solidFill>
                  <a:srgbClr val="3477BC"/>
                </a:solidFill>
              </a:defRPr>
            </a:lvl1pPr>
          </a:lstStyle>
          <a:p>
            <a:pPr marL="0" marR="0" lvl="0" indent="0" algn="r" defTabSz="2438338" rtl="0" eaLnBrk="1" fontAlgn="auto" latinLnBrk="0" hangingPunct="0">
              <a:lnSpc>
                <a:spcPct val="100000"/>
              </a:lnSpc>
              <a:spcBef>
                <a:spcPts val="4800"/>
              </a:spcBef>
              <a:spcAft>
                <a:spcPts val="0"/>
              </a:spcAft>
              <a:buClrTx/>
              <a:buSzTx/>
              <a:buFontTx/>
              <a:buNone/>
              <a:tabLst/>
              <a:defRPr/>
            </a:pPr>
            <a:r>
              <a:rPr kumimoji="0" sz="900" b="1" i="0" u="none" strike="noStrike" kern="0" cap="all" spc="0" normalizeH="0" baseline="0" noProof="0" dirty="0">
                <a:ln>
                  <a:noFill/>
                </a:ln>
                <a:solidFill>
                  <a:srgbClr val="3477BC"/>
                </a:solidFill>
                <a:effectLst/>
                <a:uLnTx/>
                <a:uFillTx/>
                <a:latin typeface="Arial" panose="020B0604020202020204" pitchFamily="34" charset="0"/>
                <a:ea typeface="Open Sans"/>
                <a:cs typeface="Arial" panose="020B0604020202020204" pitchFamily="34" charset="0"/>
                <a:sym typeface="Open Sans"/>
              </a:rPr>
              <a:t>Employer</a:t>
            </a:r>
          </a:p>
        </p:txBody>
      </p:sp>
      <p:sp>
        <p:nvSpPr>
          <p:cNvPr id="94" name="Client Information Insights (CII)">
            <a:extLst>
              <a:ext uri="{FF2B5EF4-FFF2-40B4-BE49-F238E27FC236}">
                <a16:creationId xmlns:a16="http://schemas.microsoft.com/office/drawing/2014/main" id="{BB3A009A-5563-F54E-8867-BBF572F747E0}"/>
              </a:ext>
            </a:extLst>
          </p:cNvPr>
          <p:cNvSpPr txBox="1"/>
          <p:nvPr/>
        </p:nvSpPr>
        <p:spPr>
          <a:xfrm>
            <a:off x="1093499" y="4462887"/>
            <a:ext cx="1305635" cy="2564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r">
              <a:spcBef>
                <a:spcPts val="1200"/>
              </a:spcBef>
              <a:defRPr sz="2400">
                <a:latin typeface="Open Sans Semibold"/>
                <a:ea typeface="Open Sans Semibold"/>
                <a:cs typeface="Open Sans Semibold"/>
                <a:sym typeface="Open Sans Semibold"/>
              </a:defRPr>
            </a:lvl1pPr>
          </a:lstStyle>
          <a:p>
            <a:pPr marL="0" marR="0" lvl="0" indent="0" algn="r" defTabSz="2438338" rtl="0" eaLnBrk="1" fontAlgn="auto" latinLnBrk="0" hangingPunct="0">
              <a:lnSpc>
                <a:spcPct val="100000"/>
              </a:lnSpc>
              <a:spcBef>
                <a:spcPts val="1200"/>
              </a:spcBef>
              <a:spcAft>
                <a:spcPts val="0"/>
              </a:spcAft>
              <a:buClrTx/>
              <a:buSzTx/>
              <a:buFontTx/>
              <a:buNone/>
              <a:tabLst/>
              <a:defRPr/>
            </a:pPr>
            <a:r>
              <a:rPr lang="en-US" sz="1000" dirty="0">
                <a:latin typeface="Arial" panose="020B0604020202020204" pitchFamily="34" charset="0"/>
                <a:cs typeface="Arial" panose="020B0604020202020204" pitchFamily="34" charset="0"/>
              </a:rPr>
              <a:t>Employer Access</a:t>
            </a:r>
            <a:endParaRPr sz="1000" dirty="0">
              <a:latin typeface="Arial" panose="020B0604020202020204" pitchFamily="34" charset="0"/>
              <a:cs typeface="Arial" panose="020B0604020202020204" pitchFamily="34" charset="0"/>
            </a:endParaRPr>
          </a:p>
        </p:txBody>
      </p:sp>
      <p:sp>
        <p:nvSpPr>
          <p:cNvPr id="95" name="Employer">
            <a:extLst>
              <a:ext uri="{FF2B5EF4-FFF2-40B4-BE49-F238E27FC236}">
                <a16:creationId xmlns:a16="http://schemas.microsoft.com/office/drawing/2014/main" id="{F61299BA-BB79-124F-B1EC-A1BF799F0A9D}"/>
              </a:ext>
            </a:extLst>
          </p:cNvPr>
          <p:cNvSpPr txBox="1"/>
          <p:nvPr/>
        </p:nvSpPr>
        <p:spPr>
          <a:xfrm>
            <a:off x="861647" y="4330492"/>
            <a:ext cx="1537489" cy="231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r">
              <a:defRPr sz="1400" b="1" cap="all">
                <a:solidFill>
                  <a:srgbClr val="3477BC"/>
                </a:solidFill>
              </a:defRPr>
            </a:lvl1pPr>
          </a:lstStyle>
          <a:p>
            <a:pPr marL="0" marR="0" lvl="0" indent="0" algn="r" defTabSz="2438338" rtl="0" eaLnBrk="1" fontAlgn="auto" latinLnBrk="0" hangingPunct="0">
              <a:lnSpc>
                <a:spcPct val="100000"/>
              </a:lnSpc>
              <a:spcBef>
                <a:spcPts val="4800"/>
              </a:spcBef>
              <a:spcAft>
                <a:spcPts val="0"/>
              </a:spcAft>
              <a:buClrTx/>
              <a:buSzTx/>
              <a:buFontTx/>
              <a:buNone/>
              <a:tabLst/>
              <a:defRPr/>
            </a:pPr>
            <a:r>
              <a:rPr kumimoji="0" sz="900" b="1" i="0" u="none" strike="noStrike" kern="0" cap="all" spc="0" normalizeH="0" baseline="0" noProof="0" dirty="0">
                <a:ln>
                  <a:noFill/>
                </a:ln>
                <a:solidFill>
                  <a:srgbClr val="3477BC"/>
                </a:solidFill>
                <a:effectLst/>
                <a:uLnTx/>
                <a:uFillTx/>
                <a:latin typeface="Arial" panose="020B0604020202020204" pitchFamily="34" charset="0"/>
                <a:ea typeface="Open Sans"/>
                <a:cs typeface="Arial" panose="020B0604020202020204" pitchFamily="34" charset="0"/>
                <a:sym typeface="Open Sans"/>
              </a:rPr>
              <a:t>Employer</a:t>
            </a:r>
          </a:p>
        </p:txBody>
      </p:sp>
      <p:sp>
        <p:nvSpPr>
          <p:cNvPr id="96" name="Provider">
            <a:extLst>
              <a:ext uri="{FF2B5EF4-FFF2-40B4-BE49-F238E27FC236}">
                <a16:creationId xmlns:a16="http://schemas.microsoft.com/office/drawing/2014/main" id="{EF85E7C4-DD01-B24F-A312-48FD41BF1A74}"/>
              </a:ext>
            </a:extLst>
          </p:cNvPr>
          <p:cNvSpPr txBox="1"/>
          <p:nvPr/>
        </p:nvSpPr>
        <p:spPr>
          <a:xfrm>
            <a:off x="1380337" y="2687584"/>
            <a:ext cx="1537489" cy="231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r">
              <a:defRPr sz="1400" b="1" cap="all">
                <a:solidFill>
                  <a:srgbClr val="3477BC"/>
                </a:solidFill>
              </a:defRPr>
            </a:lvl1pPr>
          </a:lstStyle>
          <a:p>
            <a:pPr marL="0" marR="0" lvl="0" indent="0" algn="r" defTabSz="2438338" rtl="0" eaLnBrk="1" fontAlgn="auto" latinLnBrk="0" hangingPunct="0">
              <a:lnSpc>
                <a:spcPct val="100000"/>
              </a:lnSpc>
              <a:spcBef>
                <a:spcPts val="4800"/>
              </a:spcBef>
              <a:spcAft>
                <a:spcPts val="0"/>
              </a:spcAft>
              <a:buClrTx/>
              <a:buSzTx/>
              <a:buFontTx/>
              <a:buNone/>
              <a:tabLst/>
              <a:defRPr/>
            </a:pPr>
            <a:r>
              <a:rPr kumimoji="0" sz="900" b="1" i="0" u="none" strike="noStrike" kern="0" cap="all" spc="0" normalizeH="0" baseline="0" noProof="0" dirty="0">
                <a:ln>
                  <a:noFill/>
                </a:ln>
                <a:solidFill>
                  <a:srgbClr val="3477BC"/>
                </a:solidFill>
                <a:effectLst/>
                <a:uLnTx/>
                <a:uFillTx/>
                <a:latin typeface="Arial" panose="020B0604020202020204" pitchFamily="34" charset="0"/>
                <a:ea typeface="Open Sans"/>
                <a:cs typeface="Arial" panose="020B0604020202020204" pitchFamily="34" charset="0"/>
                <a:sym typeface="Open Sans"/>
              </a:rPr>
              <a:t>Provider</a:t>
            </a:r>
          </a:p>
        </p:txBody>
      </p:sp>
      <p:sp>
        <p:nvSpPr>
          <p:cNvPr id="97" name="Client Information Insights (CII)">
            <a:extLst>
              <a:ext uri="{FF2B5EF4-FFF2-40B4-BE49-F238E27FC236}">
                <a16:creationId xmlns:a16="http://schemas.microsoft.com/office/drawing/2014/main" id="{FE154FB2-84FA-D740-BCE5-5228F0FEED76}"/>
              </a:ext>
            </a:extLst>
          </p:cNvPr>
          <p:cNvSpPr txBox="1"/>
          <p:nvPr/>
        </p:nvSpPr>
        <p:spPr>
          <a:xfrm>
            <a:off x="1132858" y="2805742"/>
            <a:ext cx="1791634"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algn="r">
              <a:spcBef>
                <a:spcPts val="1200"/>
              </a:spcBef>
              <a:defRPr sz="2400">
                <a:latin typeface="Open Sans Semibold"/>
                <a:ea typeface="Open Sans Semibold"/>
                <a:cs typeface="Open Sans Semibold"/>
                <a:sym typeface="Open Sans Semibold"/>
              </a:defRPr>
            </a:lvl1pPr>
          </a:lstStyle>
          <a:p>
            <a:pPr marL="0" marR="0" lvl="0" indent="0" algn="r" defTabSz="2438338" rtl="0" eaLnBrk="1" fontAlgn="auto" latinLnBrk="0" hangingPunct="0">
              <a:lnSpc>
                <a:spcPct val="100000"/>
              </a:lnSpc>
              <a:spcBef>
                <a:spcPts val="120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Open Sans Semibold"/>
              </a:rPr>
              <a:t>Provider Care Management System (PCMS)</a:t>
            </a:r>
            <a:endParaRPr kumimoji="0"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Open Sans Semibold"/>
            </a:endParaRPr>
          </a:p>
        </p:txBody>
      </p:sp>
      <p:pic>
        <p:nvPicPr>
          <p:cNvPr id="98" name="Picture 97">
            <a:extLst>
              <a:ext uri="{FF2B5EF4-FFF2-40B4-BE49-F238E27FC236}">
                <a16:creationId xmlns:a16="http://schemas.microsoft.com/office/drawing/2014/main" id="{D00AB36E-26ED-1D4F-A9D9-0311C6FFA10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160284" y="2896775"/>
            <a:ext cx="337802" cy="618671"/>
          </a:xfrm>
          <a:prstGeom prst="rect">
            <a:avLst/>
          </a:prstGeom>
          <a:effectLst>
            <a:outerShdw blurRad="190500" sx="110000" sy="110000" algn="ctr" rotWithShape="0">
              <a:prstClr val="black">
                <a:alpha val="20000"/>
              </a:prstClr>
            </a:outerShdw>
          </a:effectLst>
        </p:spPr>
      </p:pic>
      <p:pic>
        <p:nvPicPr>
          <p:cNvPr id="99" name="Picture 98" descr="Graphical user interface, application&#10;&#10;Description automatically generated">
            <a:extLst>
              <a:ext uri="{FF2B5EF4-FFF2-40B4-BE49-F238E27FC236}">
                <a16:creationId xmlns:a16="http://schemas.microsoft.com/office/drawing/2014/main" id="{504B4BFB-7C7B-A541-858B-A21638191BC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484757" y="4255471"/>
            <a:ext cx="396349" cy="777454"/>
          </a:xfrm>
          <a:prstGeom prst="rect">
            <a:avLst/>
          </a:prstGeom>
          <a:effectLst>
            <a:outerShdw blurRad="190500" sx="110000" sy="110000" algn="ctr" rotWithShape="0">
              <a:prstClr val="black">
                <a:alpha val="20000"/>
              </a:prstClr>
            </a:outerShdw>
          </a:effectLst>
        </p:spPr>
      </p:pic>
      <p:grpSp>
        <p:nvGrpSpPr>
          <p:cNvPr id="100" name="Group 99">
            <a:extLst>
              <a:ext uri="{FF2B5EF4-FFF2-40B4-BE49-F238E27FC236}">
                <a16:creationId xmlns:a16="http://schemas.microsoft.com/office/drawing/2014/main" id="{88652D8D-58FD-E442-9812-C253CB6DAD23}"/>
              </a:ext>
            </a:extLst>
          </p:cNvPr>
          <p:cNvGrpSpPr/>
          <p:nvPr/>
        </p:nvGrpSpPr>
        <p:grpSpPr>
          <a:xfrm>
            <a:off x="2751158" y="5263110"/>
            <a:ext cx="406126" cy="797006"/>
            <a:chOff x="2864449" y="5064082"/>
            <a:chExt cx="406126" cy="797006"/>
          </a:xfrm>
        </p:grpSpPr>
        <p:pic>
          <p:nvPicPr>
            <p:cNvPr id="101" name="Picture 100">
              <a:extLst>
                <a:ext uri="{FF2B5EF4-FFF2-40B4-BE49-F238E27FC236}">
                  <a16:creationId xmlns:a16="http://schemas.microsoft.com/office/drawing/2014/main" id="{1E76149D-8D15-6040-B75A-CAB258E6B626}"/>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864449" y="5064082"/>
              <a:ext cx="406126" cy="797006"/>
            </a:xfrm>
            <a:prstGeom prst="rect">
              <a:avLst/>
            </a:prstGeom>
            <a:effectLst>
              <a:outerShdw blurRad="190500" sx="110000" sy="110000" algn="ctr" rotWithShape="0">
                <a:prstClr val="black">
                  <a:alpha val="20000"/>
                </a:prstClr>
              </a:outerShdw>
            </a:effectLst>
          </p:spPr>
        </p:pic>
        <p:pic>
          <p:nvPicPr>
            <p:cNvPr id="102" name="Picture 101">
              <a:extLst>
                <a:ext uri="{FF2B5EF4-FFF2-40B4-BE49-F238E27FC236}">
                  <a16:creationId xmlns:a16="http://schemas.microsoft.com/office/drawing/2014/main" id="{6156B01E-A634-F743-A058-FD251A39C7D9}"/>
                </a:ext>
              </a:extLst>
            </p:cNvPr>
            <p:cNvPicPr>
              <a:picLocks noChangeAspect="1"/>
            </p:cNvPicPr>
            <p:nvPr/>
          </p:nvPicPr>
          <p:blipFill rotWithShape="1">
            <a:blip r:embed="rId20"/>
            <a:srcRect l="5747" t="2359" r="7331" b="3377"/>
            <a:stretch/>
          </p:blipFill>
          <p:spPr>
            <a:xfrm>
              <a:off x="2889391" y="5073492"/>
              <a:ext cx="358011" cy="765836"/>
            </a:xfrm>
            <a:prstGeom prst="roundRect">
              <a:avLst/>
            </a:prstGeom>
          </p:spPr>
        </p:pic>
      </p:grpSp>
      <p:grpSp>
        <p:nvGrpSpPr>
          <p:cNvPr id="103" name="Group 102">
            <a:extLst>
              <a:ext uri="{FF2B5EF4-FFF2-40B4-BE49-F238E27FC236}">
                <a16:creationId xmlns:a16="http://schemas.microsoft.com/office/drawing/2014/main" id="{3F39DEDA-E510-9149-BCF9-A6BA12B0B02D}"/>
              </a:ext>
            </a:extLst>
          </p:cNvPr>
          <p:cNvGrpSpPr/>
          <p:nvPr/>
        </p:nvGrpSpPr>
        <p:grpSpPr>
          <a:xfrm>
            <a:off x="3793657" y="5839788"/>
            <a:ext cx="428527" cy="878482"/>
            <a:chOff x="3793657" y="5839788"/>
            <a:chExt cx="428527" cy="878482"/>
          </a:xfrm>
        </p:grpSpPr>
        <p:pic>
          <p:nvPicPr>
            <p:cNvPr id="104" name="Picture 103">
              <a:extLst>
                <a:ext uri="{FF2B5EF4-FFF2-40B4-BE49-F238E27FC236}">
                  <a16:creationId xmlns:a16="http://schemas.microsoft.com/office/drawing/2014/main" id="{49499486-3FAF-9A44-8CE4-66CC524E4A0C}"/>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793657" y="5839788"/>
              <a:ext cx="428527" cy="878482"/>
            </a:xfrm>
            <a:prstGeom prst="rect">
              <a:avLst/>
            </a:prstGeom>
            <a:effectLst>
              <a:outerShdw blurRad="190500" sx="110000" sy="110000" algn="ctr" rotWithShape="0">
                <a:prstClr val="black">
                  <a:alpha val="20000"/>
                </a:prstClr>
              </a:outerShdw>
            </a:effectLst>
          </p:spPr>
        </p:pic>
        <p:pic>
          <p:nvPicPr>
            <p:cNvPr id="105" name="Picture 104">
              <a:extLst>
                <a:ext uri="{FF2B5EF4-FFF2-40B4-BE49-F238E27FC236}">
                  <a16:creationId xmlns:a16="http://schemas.microsoft.com/office/drawing/2014/main" id="{AD5DC171-130E-6C4B-AD96-3EF3503CC49F}"/>
                </a:ext>
              </a:extLst>
            </p:cNvPr>
            <p:cNvPicPr>
              <a:picLocks noChangeAspect="1"/>
            </p:cNvPicPr>
            <p:nvPr/>
          </p:nvPicPr>
          <p:blipFill rotWithShape="1">
            <a:blip r:embed="rId22"/>
            <a:srcRect l="13674" t="30027" r="29521" b="10864"/>
            <a:stretch/>
          </p:blipFill>
          <p:spPr>
            <a:xfrm>
              <a:off x="3830179" y="5886886"/>
              <a:ext cx="351074" cy="790742"/>
            </a:xfrm>
            <a:prstGeom prst="roundRect">
              <a:avLst>
                <a:gd name="adj" fmla="val 21482"/>
              </a:avLst>
            </a:prstGeom>
          </p:spPr>
        </p:pic>
      </p:grpSp>
    </p:spTree>
    <p:extLst>
      <p:ext uri="{BB962C8B-B14F-4D97-AF65-F5344CB8AC3E}">
        <p14:creationId xmlns:p14="http://schemas.microsoft.com/office/powerpoint/2010/main" val="39962472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 UniqueId="4cd80d67-cece-4380-aaaa-347efd7dbc0b" Name="System" ContentType="XML" MajorVersion="0" MinorVersion="1" isLocalCopy="False" IsBaseObject="False" DataSourceId="5ca31d6e-1e1c-4457-8790-54576f6d6333" DataSourceMajorVersion="0" DataSourceMinorVersion="1"/>
</file>

<file path=customXml/item2.xml><?xml version="1.0" encoding="utf-8"?>
<VariableListDefinition name="System" displayName="System" id="4cd80d67-cece-4380-aaaa-347efd7dbc0b" isdomainofvalue="False" dataSourceId="5ca31d6e-1e1c-4457-8790-54576f6d6333"/>
</file>

<file path=customXml/item3.xml><?xml version="1.0" encoding="utf-8"?>
<VariableList UniqueId="a94ac74b-d197-4f23-9399-d8ac2cf52d69" Name="Computed" ContentType="XML" MajorVersion="0" MinorVersion="1" isLocalCopy="False" IsBaseObject="False" DataSourceId="60bf9471-8f55-48a9-a9a3-c8fce7158186" DataSourceMajorVersion="0" DataSourceMinorVersion="1"/>
</file>

<file path=customXml/item4.xml><?xml version="1.0" encoding="utf-8"?>
<AllExternalAdhocVariableMappings/>
</file>

<file path=customXml/item5.xml><?xml version="1.0" encoding="utf-8"?>
<VariableListDefinition name="AD_HOC" displayName="AD_HOC" id="a7a6e311-b090-4532-8991-0285e514a2bf" isdomainofvalue="False" dataSourceId="61eea55e-55c4-4bb9-adbd-e3903fc5bc96"/>
</file>

<file path=customXml/item6.xml><?xml version="1.0" encoding="utf-8"?>
<VariableList UniqueId="a7a6e311-b090-4532-8991-0285e514a2bf" Name="AD_HOC" ContentType="XML" MajorVersion="0" MinorVersion="1" isLocalCopy="False" IsBaseObject="False" DataSourceId="61eea55e-55c4-4bb9-adbd-e3903fc5bc96" DataSourceMajorVersion="0" DataSourceMinorVersion="1"/>
</file>

<file path=customXml/item7.xml><?xml version="1.0" encoding="utf-8"?>
<VariableListDefinition name="Computed" displayName="Computed" id="a94ac74b-d197-4f23-9399-d8ac2cf52d69" isdomainofvalue="False" dataSourceId="60bf9471-8f55-48a9-a9a3-c8fce7158186"/>
</file>

<file path=customXml/itemProps1.xml><?xml version="1.0" encoding="utf-8"?>
<ds:datastoreItem xmlns:ds="http://schemas.openxmlformats.org/officeDocument/2006/customXml" ds:itemID="{96D49A00-0257-4892-AF5B-1CB3C88F73EA}">
  <ds:schemaRefs/>
</ds:datastoreItem>
</file>

<file path=customXml/itemProps2.xml><?xml version="1.0" encoding="utf-8"?>
<ds:datastoreItem xmlns:ds="http://schemas.openxmlformats.org/officeDocument/2006/customXml" ds:itemID="{0D401D13-340E-4EF8-ADD2-0676D36236C8}">
  <ds:schemaRefs/>
</ds:datastoreItem>
</file>

<file path=customXml/itemProps3.xml><?xml version="1.0" encoding="utf-8"?>
<ds:datastoreItem xmlns:ds="http://schemas.openxmlformats.org/officeDocument/2006/customXml" ds:itemID="{470D972E-67BC-4E30-883C-68F6DAEA22B9}">
  <ds:schemaRefs/>
</ds:datastoreItem>
</file>

<file path=customXml/itemProps4.xml><?xml version="1.0" encoding="utf-8"?>
<ds:datastoreItem xmlns:ds="http://schemas.openxmlformats.org/officeDocument/2006/customXml" ds:itemID="{F0EFDD0A-809E-45E5-9B4C-CDB19F6E3088}">
  <ds:schemaRefs/>
</ds:datastoreItem>
</file>

<file path=customXml/itemProps5.xml><?xml version="1.0" encoding="utf-8"?>
<ds:datastoreItem xmlns:ds="http://schemas.openxmlformats.org/officeDocument/2006/customXml" ds:itemID="{4E44FE3B-4033-47C2-8F14-3EE5F1E2B508}">
  <ds:schemaRefs/>
</ds:datastoreItem>
</file>

<file path=customXml/itemProps6.xml><?xml version="1.0" encoding="utf-8"?>
<ds:datastoreItem xmlns:ds="http://schemas.openxmlformats.org/officeDocument/2006/customXml" ds:itemID="{3F7F8448-791E-456C-AB70-30AF0E98DEC9}">
  <ds:schemaRefs/>
</ds:datastoreItem>
</file>

<file path=customXml/itemProps7.xml><?xml version="1.0" encoding="utf-8"?>
<ds:datastoreItem xmlns:ds="http://schemas.openxmlformats.org/officeDocument/2006/customXml" ds:itemID="{FAA1D14B-BC3D-4BCD-9355-26742E28ED5C}">
  <ds:schemaRefs/>
</ds:datastoreItem>
</file>

<file path=docProps/app.xml><?xml version="1.0" encoding="utf-8"?>
<Properties xmlns="http://schemas.openxmlformats.org/officeDocument/2006/extended-properties" xmlns:vt="http://schemas.openxmlformats.org/officeDocument/2006/docPropsVTypes">
  <Template/>
  <TotalTime>18654</TotalTime>
  <Words>3663</Words>
  <Application>Microsoft Office PowerPoint</Application>
  <PresentationFormat>On-screen Show (4:3)</PresentationFormat>
  <Paragraphs>278</Paragraphs>
  <Slides>17</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Open Sans</vt:lpstr>
      <vt:lpstr>Open Sans Semibold</vt:lpstr>
      <vt:lpstr>System Font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first A platform to transform health care for good</dc:title>
  <dc:creator>Long, Kristen</dc:creator>
  <cp:lastModifiedBy>Temple, Christopher</cp:lastModifiedBy>
  <cp:revision>408</cp:revision>
  <dcterms:created xsi:type="dcterms:W3CDTF">2020-07-15T00:12:28Z</dcterms:created>
  <dcterms:modified xsi:type="dcterms:W3CDTF">2020-10-23T17:29:59Z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2020-07-14T00:00:00Z</vt:filetime>
  </property>
  <property fmtid="{D5CDD505-2E9C-101B-9397-08002B2CF9AE}" pid="3" name="Creator">
    <vt:lpwstr>Adobe InDesign 15.1 (Macintosh)</vt:lpwstr>
  </property>
  <property fmtid="{D5CDD505-2E9C-101B-9397-08002B2CF9AE}" pid="4" name="LastSaved">
    <vt:filetime>2020-07-15T00:00:00Z</vt:filetime>
  </property>
</Properties>
</file>